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37"/>
  </p:notesMasterIdLst>
  <p:sldIdLst>
    <p:sldId id="346" r:id="rId2"/>
    <p:sldId id="324" r:id="rId3"/>
    <p:sldId id="338" r:id="rId4"/>
    <p:sldId id="347" r:id="rId5"/>
    <p:sldId id="349" r:id="rId6"/>
    <p:sldId id="350" r:id="rId7"/>
    <p:sldId id="351" r:id="rId8"/>
    <p:sldId id="352" r:id="rId9"/>
    <p:sldId id="348" r:id="rId10"/>
    <p:sldId id="354" r:id="rId11"/>
    <p:sldId id="353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282" r:id="rId20"/>
    <p:sldId id="362" r:id="rId21"/>
    <p:sldId id="363" r:id="rId22"/>
    <p:sldId id="364" r:id="rId23"/>
    <p:sldId id="365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66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29"/>
    <a:srgbClr val="0D0D28"/>
    <a:srgbClr val="F4F5F4"/>
    <a:srgbClr val="868693"/>
    <a:srgbClr val="C2C1C9"/>
    <a:srgbClr val="DDDDE1"/>
    <a:srgbClr val="F3F3F5"/>
    <a:srgbClr val="888693"/>
    <a:srgbClr val="8986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42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92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53B60-2166-4443-AC53-A636C7EB6803}" type="datetimeFigureOut">
              <a:rPr lang="en-US" smtClean="0"/>
              <a:t>3/25/21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5B3DD-BB95-47CC-828E-D2604F9BD1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07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396239756_0_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639623975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63a8b68a3b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63a8b68a3b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3a8b68a3b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3a8b68a3b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3a8b68a3b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3a8b68a3b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3a8b68a3b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63a8b68a3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3a8b68a3b_1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63a8b68a3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3a8b68a3b_1_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63a8b68a3b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3a8b68a3b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3a8b68a3b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3a8b68a3b_1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63a8b68a3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3a8b68a3b_1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63a8b68a3b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63a8b68a3b_1_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63a8b68a3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3a8b68a3b_1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63a8b68a3b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7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6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7.png"/><Relationship Id="rId4" Type="http://schemas.openxmlformats.org/officeDocument/2006/relationships/image" Target="../media/image29.png"/><Relationship Id="rId9" Type="http://schemas.openxmlformats.org/officeDocument/2006/relationships/image" Target="../media/image8.png"/><Relationship Id="rId1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1 column text, grey R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">
            <a:extLst>
              <a:ext uri="{FF2B5EF4-FFF2-40B4-BE49-F238E27FC236}">
                <a16:creationId xmlns:a16="http://schemas.microsoft.com/office/drawing/2014/main" id="{487F4B13-AA68-4446-B941-6F4019B15F8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73785" t="60350" b="10082"/>
          <a:stretch/>
        </p:blipFill>
        <p:spPr>
          <a:xfrm>
            <a:off x="0" y="0"/>
            <a:ext cx="1225299" cy="1520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DD2E469-6B71-4FFC-8CA7-DEBC1DC53D36}"/>
              </a:ext>
            </a:extLst>
          </p:cNvPr>
          <p:cNvGrpSpPr/>
          <p:nvPr userDrawn="1"/>
        </p:nvGrpSpPr>
        <p:grpSpPr>
          <a:xfrm>
            <a:off x="5952750" y="0"/>
            <a:ext cx="3190803" cy="5143500"/>
            <a:chOff x="5952750" y="0"/>
            <a:chExt cx="3190803" cy="5143500"/>
          </a:xfrm>
        </p:grpSpPr>
        <p:sp>
          <p:nvSpPr>
            <p:cNvPr id="28" name="Google Shape;94;p17">
              <a:extLst>
                <a:ext uri="{FF2B5EF4-FFF2-40B4-BE49-F238E27FC236}">
                  <a16:creationId xmlns:a16="http://schemas.microsoft.com/office/drawing/2014/main" id="{DA7FE4BF-CB9D-407B-A469-8D2B039B7BC6}"/>
                </a:ext>
              </a:extLst>
            </p:cNvPr>
            <p:cNvSpPr/>
            <p:nvPr/>
          </p:nvSpPr>
          <p:spPr>
            <a:xfrm>
              <a:off x="5952750" y="0"/>
              <a:ext cx="3190800" cy="5143500"/>
            </a:xfrm>
            <a:prstGeom prst="rect">
              <a:avLst/>
            </a:prstGeom>
            <a:solidFill>
              <a:srgbClr val="F4F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rm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9" name="Google Shape;95;p17">
              <a:extLst>
                <a:ext uri="{FF2B5EF4-FFF2-40B4-BE49-F238E27FC236}">
                  <a16:creationId xmlns:a16="http://schemas.microsoft.com/office/drawing/2014/main" id="{ED104898-9370-4483-A1D1-7A41D6EEFA4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4000"/>
            </a:blip>
            <a:srcRect r="35064" b="35802"/>
            <a:stretch/>
          </p:blipFill>
          <p:spPr>
            <a:xfrm>
              <a:off x="5952750" y="1671125"/>
              <a:ext cx="3190803" cy="34723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57" y="433070"/>
            <a:ext cx="4333143" cy="484632"/>
          </a:xfrm>
          <a:ln>
            <a:noFill/>
          </a:ln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2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D30893A-C7F2-4443-ADAE-849982973C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884" y="4375149"/>
            <a:ext cx="1123283" cy="27432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15F9B42-69E4-B749-9018-A4735F8A54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2256" y="1050324"/>
            <a:ext cx="7612241" cy="3163330"/>
          </a:xfrm>
        </p:spPr>
        <p:txBody>
          <a:bodyPr lIns="0" tIns="0" rIns="0" bIns="0" anchor="t" anchorCtr="0">
            <a:normAutofit/>
          </a:bodyPr>
          <a:lstStyle>
            <a:lvl1pPr marL="349250" indent="-341313">
              <a:lnSpc>
                <a:spcPct val="114000"/>
              </a:lnSpc>
              <a:spcBef>
                <a:spcPts val="0"/>
              </a:spcBef>
              <a:buClr>
                <a:schemeClr val="tx2"/>
              </a:buClr>
              <a:buFontTx/>
              <a:buBlip>
                <a:blip r:embed="rId6"/>
              </a:buBlip>
              <a:tabLst/>
              <a:defRPr sz="2100" baseline="0">
                <a:solidFill>
                  <a:schemeClr val="accent1"/>
                </a:solidFill>
              </a:defRPr>
            </a:lvl1pPr>
            <a:lvl2pPr marL="690563" indent="-341313">
              <a:buFontTx/>
              <a:buBlip>
                <a:blip r:embed="rId7"/>
              </a:buBlip>
              <a:tabLst/>
              <a:defRPr/>
            </a:lvl2pPr>
            <a:lvl3pPr marL="919163" indent="-228600">
              <a:buFontTx/>
              <a:buBlip>
                <a:blip r:embed="rId8"/>
              </a:buBlip>
              <a:tabLst/>
              <a:defRPr/>
            </a:lvl3pPr>
            <a:lvl4pPr marL="1260475" indent="-227013">
              <a:buFontTx/>
              <a:buBlip>
                <a:blip r:embed="rId9"/>
              </a:buBlip>
              <a:tabLst/>
              <a:defRPr/>
            </a:lvl4pPr>
            <a:lvl5pPr marL="1601788" indent="-227013">
              <a:buFontTx/>
              <a:buBlip>
                <a:blip r:embed="rId10"/>
              </a:buBlip>
              <a:tabLst/>
              <a:defRPr/>
            </a:lvl5pPr>
            <a:lvl6pPr>
              <a:buFontTx/>
              <a:buNone/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text</a:t>
            </a:r>
          </a:p>
          <a:p>
            <a:pPr lvl="2"/>
            <a:r>
              <a:rPr lang="en-US" dirty="0"/>
              <a:t>Click to add text</a:t>
            </a:r>
          </a:p>
          <a:p>
            <a:pPr lvl="3"/>
            <a:r>
              <a:rPr lang="en-US" dirty="0"/>
              <a:t>Click to add text</a:t>
            </a:r>
          </a:p>
          <a:p>
            <a:pPr lvl="4"/>
            <a:r>
              <a:rPr lang="en-US" dirty="0"/>
              <a:t>Click to add text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875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solidFill>
          <a:srgbClr val="F4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8;p25">
            <a:extLst>
              <a:ext uri="{FF2B5EF4-FFF2-40B4-BE49-F238E27FC236}">
                <a16:creationId xmlns:a16="http://schemas.microsoft.com/office/drawing/2014/main" id="{583C0919-5797-4AB2-AFF9-29AC8033F5E0}"/>
              </a:ext>
            </a:extLst>
          </p:cNvPr>
          <p:cNvSpPr/>
          <p:nvPr userDrawn="1"/>
        </p:nvSpPr>
        <p:spPr>
          <a:xfrm>
            <a:off x="192000" y="191999"/>
            <a:ext cx="8760000" cy="47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6CFD50-F937-4B43-A0B2-08AE89A01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7320" y="1371600"/>
            <a:ext cx="6309360" cy="1536192"/>
          </a:xfrm>
          <a:ln>
            <a:noFill/>
          </a:ln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2200" i="1">
                <a:solidFill>
                  <a:schemeClr val="tx2"/>
                </a:solidFill>
              </a:defRPr>
            </a:lvl1pPr>
            <a:lvl2pPr>
              <a:defRPr sz="3200" i="1">
                <a:solidFill>
                  <a:schemeClr val="tx2"/>
                </a:solidFill>
              </a:defRPr>
            </a:lvl2pPr>
            <a:lvl3pPr>
              <a:defRPr sz="2400" i="1">
                <a:solidFill>
                  <a:schemeClr val="tx2"/>
                </a:solidFill>
              </a:defRPr>
            </a:lvl3pPr>
            <a:lvl4pPr>
              <a:defRPr sz="2000" i="1">
                <a:solidFill>
                  <a:schemeClr val="tx2"/>
                </a:solidFill>
              </a:defRPr>
            </a:lvl4pPr>
            <a:lvl5pPr>
              <a:defRPr sz="200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36C0E8-3D4E-4BCB-B344-1743DCAB35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1369" y="2916936"/>
            <a:ext cx="5001768" cy="457200"/>
          </a:xfrm>
          <a:ln>
            <a:noFill/>
          </a:ln>
        </p:spPr>
        <p:txBody>
          <a:bodyPr>
            <a:normAutofit/>
          </a:bodyPr>
          <a:lstStyle>
            <a:lvl1pPr algn="ctr">
              <a:lnSpc>
                <a:spcPct val="150000"/>
              </a:lnSpc>
              <a:spcBef>
                <a:spcPts val="0"/>
              </a:spcBef>
              <a:defRPr sz="700">
                <a:solidFill>
                  <a:srgbClr val="0D0D29"/>
                </a:solidFill>
              </a:defRPr>
            </a:lvl1pPr>
            <a:lvl2pPr marL="0" indent="0" algn="ctr">
              <a:lnSpc>
                <a:spcPct val="150000"/>
              </a:lnSpc>
              <a:spcBef>
                <a:spcPts val="0"/>
              </a:spcBef>
              <a:defRPr sz="7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7" name="Google Shape;228;p26">
            <a:extLst>
              <a:ext uri="{FF2B5EF4-FFF2-40B4-BE49-F238E27FC236}">
                <a16:creationId xmlns:a16="http://schemas.microsoft.com/office/drawing/2014/main" id="{5E34F763-6B02-4961-8AB1-516FC0A04FAC}"/>
              </a:ext>
            </a:extLst>
          </p:cNvPr>
          <p:cNvPicPr preferRelativeResize="0"/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176" r="-23512"/>
          <a:stretch/>
        </p:blipFill>
        <p:spPr>
          <a:xfrm>
            <a:off x="2523750" y="3674500"/>
            <a:ext cx="4078225" cy="127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31;p26">
            <a:extLst>
              <a:ext uri="{FF2B5EF4-FFF2-40B4-BE49-F238E27FC236}">
                <a16:creationId xmlns:a16="http://schemas.microsoft.com/office/drawing/2014/main" id="{7AD72BFB-4311-4D01-9763-52F7D8EF227B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25" y="768098"/>
            <a:ext cx="457200" cy="377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659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F02E137-4E19-4584-8131-8BD11BC1F953}"/>
              </a:ext>
            </a:extLst>
          </p:cNvPr>
          <p:cNvSpPr/>
          <p:nvPr userDrawn="1"/>
        </p:nvSpPr>
        <p:spPr>
          <a:xfrm>
            <a:off x="0" y="0"/>
            <a:ext cx="5952744" cy="5148072"/>
          </a:xfrm>
          <a:prstGeom prst="rect">
            <a:avLst/>
          </a:prstGeom>
          <a:solidFill>
            <a:srgbClr val="0D0D2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013" dirty="0"/>
          </a:p>
        </p:txBody>
      </p:sp>
      <p:pic>
        <p:nvPicPr>
          <p:cNvPr id="19" name="Google Shape;66;p14">
            <a:extLst>
              <a:ext uri="{FF2B5EF4-FFF2-40B4-BE49-F238E27FC236}">
                <a16:creationId xmlns:a16="http://schemas.microsoft.com/office/drawing/2014/main" id="{CBB70B0F-60B1-41EF-950B-C2FCE5CF2FA2}"/>
              </a:ext>
            </a:extLst>
          </p:cNvPr>
          <p:cNvPicPr preferRelativeResize="0"/>
          <p:nvPr userDrawn="1"/>
        </p:nvPicPr>
        <p:blipFill rotWithShape="1">
          <a:blip r:embed="rId2" cstate="hqprint">
            <a:alphaModFix am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8275" y="1671125"/>
            <a:ext cx="3215725" cy="34723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4FBEF1-A2B6-4ADC-8383-C7634C395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810" y="1038913"/>
            <a:ext cx="3017520" cy="1570938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DC56A7-E796-400B-A181-097F040698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193" y="654842"/>
            <a:ext cx="3017520" cy="294894"/>
          </a:xfrm>
        </p:spPr>
        <p:txBody>
          <a:bodyPr lIns="0" tIns="0" rIns="0" bIns="0" anchor="ctr" anchorCtr="0">
            <a:normAutofit/>
          </a:bodyPr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DEB167D-00FA-4D20-8B0E-B3B46B9A74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8193" y="2676525"/>
            <a:ext cx="3017520" cy="707231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600">
                <a:solidFill>
                  <a:srgbClr val="888693"/>
                </a:solidFill>
              </a:defRPr>
            </a:lvl1pPr>
          </a:lstStyle>
          <a:p>
            <a:pPr lvl="0"/>
            <a:r>
              <a:rPr lang="en-US" dirty="0"/>
              <a:t>Optional Lead-in Text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C5D0688A-7C3F-4A00-AC3A-60EE293E8E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981" y="4103792"/>
            <a:ext cx="1123299" cy="274320"/>
          </a:xfrm>
          <a:prstGeom prst="rect">
            <a:avLst/>
          </a:prstGeom>
        </p:spPr>
      </p:pic>
      <p:pic>
        <p:nvPicPr>
          <p:cNvPr id="11" name="Image Space">
            <a:extLst>
              <a:ext uri="{FF2B5EF4-FFF2-40B4-BE49-F238E27FC236}">
                <a16:creationId xmlns:a16="http://schemas.microsoft.com/office/drawing/2014/main" id="{089B0DB2-49AE-4F0D-84CF-5C5062C6727F}"/>
              </a:ext>
            </a:extLst>
          </p:cNvPr>
          <p:cNvPicPr preferRelativeResize="0"/>
          <p:nvPr userDrawn="1"/>
        </p:nvPicPr>
        <p:blipFill rotWithShape="1">
          <a:blip r:embed="rId5"/>
          <a:srcRect l="26009" r="5053"/>
          <a:stretch/>
        </p:blipFill>
        <p:spPr>
          <a:xfrm>
            <a:off x="4654300" y="768100"/>
            <a:ext cx="3730800" cy="3607500"/>
          </a:xfrm>
          <a:prstGeom prst="roundRect">
            <a:avLst>
              <a:gd name="adj" fmla="val 3091"/>
            </a:avLst>
          </a:prstGeom>
          <a:ln>
            <a:noFill/>
          </a:ln>
          <a:effectLst/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BF82142-F1B0-41AA-8E2E-04086CD5494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8900" y="4101280"/>
            <a:ext cx="112328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90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F4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BC8D2F-2C3B-4800-901A-7BAF5B84D2A2}"/>
              </a:ext>
            </a:extLst>
          </p:cNvPr>
          <p:cNvGrpSpPr/>
          <p:nvPr userDrawn="1"/>
        </p:nvGrpSpPr>
        <p:grpSpPr>
          <a:xfrm>
            <a:off x="192000" y="192000"/>
            <a:ext cx="8760000" cy="4759501"/>
            <a:chOff x="192000" y="192000"/>
            <a:chExt cx="8760000" cy="4759501"/>
          </a:xfrm>
        </p:grpSpPr>
        <p:pic>
          <p:nvPicPr>
            <p:cNvPr id="18" name="Image Roads">
              <a:extLst>
                <a:ext uri="{FF2B5EF4-FFF2-40B4-BE49-F238E27FC236}">
                  <a16:creationId xmlns:a16="http://schemas.microsoft.com/office/drawing/2014/main" id="{7555996A-08EF-4129-984A-3348F309F0F5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l="2098" t="7642" r="2098" b="7625"/>
            <a:stretch/>
          </p:blipFill>
          <p:spPr>
            <a:xfrm>
              <a:off x="192000" y="192000"/>
              <a:ext cx="8760000" cy="4759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Shade">
              <a:extLst>
                <a:ext uri="{FF2B5EF4-FFF2-40B4-BE49-F238E27FC236}">
                  <a16:creationId xmlns:a16="http://schemas.microsoft.com/office/drawing/2014/main" id="{24BB258C-FDF7-4B3B-8033-E1DD99BF2B8B}"/>
                </a:ext>
              </a:extLst>
            </p:cNvPr>
            <p:cNvSpPr/>
            <p:nvPr userDrawn="1"/>
          </p:nvSpPr>
          <p:spPr>
            <a:xfrm>
              <a:off x="192000" y="192000"/>
              <a:ext cx="8760000" cy="4759500"/>
            </a:xfrm>
            <a:prstGeom prst="rect">
              <a:avLst/>
            </a:prstGeom>
            <a:gradFill>
              <a:gsLst>
                <a:gs pos="0">
                  <a:srgbClr val="0D0D28">
                    <a:alpha val="5490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rm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4FBEF1-A2B6-4ADC-8383-C7634C395E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8193" y="2178050"/>
            <a:ext cx="4983480" cy="546101"/>
          </a:xfrm>
          <a:ln>
            <a:noFill/>
          </a:ln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DC56A7-E796-400B-A181-097F040698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193" y="1779546"/>
            <a:ext cx="4983480" cy="294894"/>
          </a:xfrm>
          <a:ln>
            <a:noFill/>
          </a:ln>
        </p:spPr>
        <p:txBody>
          <a:bodyPr lIns="0" tIns="0" rIns="0" bIns="0" anchor="ctr" anchorCtr="0">
            <a:normAutofit/>
          </a:bodyPr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Optional Eyebrow Text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DEB167D-00FA-4D20-8B0E-B3B46B9A74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8193" y="2762253"/>
            <a:ext cx="4983480" cy="615948"/>
          </a:xfrm>
          <a:ln>
            <a:noFill/>
          </a:ln>
        </p:spPr>
        <p:txBody>
          <a:bodyPr lIns="0" tIns="0" rIns="0" bIns="0" anchor="ctr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rgbClr val="888693"/>
                </a:solidFill>
              </a:defRPr>
            </a:lvl1pPr>
          </a:lstStyle>
          <a:p>
            <a:pPr lvl="0"/>
            <a:r>
              <a:rPr lang="en-US" dirty="0"/>
              <a:t>Optional Lead-in Text</a:t>
            </a:r>
          </a:p>
        </p:txBody>
      </p:sp>
    </p:spTree>
    <p:extLst>
      <p:ext uri="{BB962C8B-B14F-4D97-AF65-F5344CB8AC3E}">
        <p14:creationId xmlns:p14="http://schemas.microsoft.com/office/powerpoint/2010/main" val="1334510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F4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D4F314-005B-411B-8D32-EF701F6104E0}"/>
              </a:ext>
            </a:extLst>
          </p:cNvPr>
          <p:cNvSpPr/>
          <p:nvPr userDrawn="1"/>
        </p:nvSpPr>
        <p:spPr>
          <a:xfrm>
            <a:off x="200025" y="190500"/>
            <a:ext cx="8734426" cy="4762500"/>
          </a:xfrm>
          <a:prstGeom prst="rect">
            <a:avLst/>
          </a:prstGeom>
          <a:solidFill>
            <a:srgbClr val="0D0D2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013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FBEF1-A2B6-4ADC-8383-C7634C395E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8193" y="2178050"/>
            <a:ext cx="4983480" cy="546101"/>
          </a:xfrm>
          <a:ln>
            <a:noFill/>
          </a:ln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DC56A7-E796-400B-A181-097F040698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193" y="1779546"/>
            <a:ext cx="4983480" cy="294894"/>
          </a:xfrm>
          <a:ln>
            <a:noFill/>
          </a:ln>
        </p:spPr>
        <p:txBody>
          <a:bodyPr lIns="0" tIns="0" rIns="0" bIns="0" anchor="ctr" anchorCtr="0">
            <a:normAutofit/>
          </a:bodyPr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Optional Eyebrow Text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DEB167D-00FA-4D20-8B0E-B3B46B9A74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8193" y="2762253"/>
            <a:ext cx="4983480" cy="615948"/>
          </a:xfrm>
          <a:ln>
            <a:noFill/>
          </a:ln>
        </p:spPr>
        <p:txBody>
          <a:bodyPr lIns="0" tIns="0" rIns="0" bIns="0" anchor="ctr" anchorCtr="0">
            <a:norm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1400">
                <a:solidFill>
                  <a:srgbClr val="888693"/>
                </a:solidFill>
              </a:defRPr>
            </a:lvl1pPr>
          </a:lstStyle>
          <a:p>
            <a:pPr lvl="0"/>
            <a:r>
              <a:rPr lang="en-US" dirty="0"/>
              <a:t>Optional Lead-in Text</a:t>
            </a:r>
          </a:p>
        </p:txBody>
      </p:sp>
      <p:pic>
        <p:nvPicPr>
          <p:cNvPr id="7" name="Google Shape;86;p16">
            <a:extLst>
              <a:ext uri="{FF2B5EF4-FFF2-40B4-BE49-F238E27FC236}">
                <a16:creationId xmlns:a16="http://schemas.microsoft.com/office/drawing/2014/main" id="{283C7A41-E49A-489B-8414-5702DDFE8213}"/>
              </a:ext>
            </a:extLst>
          </p:cNvPr>
          <p:cNvPicPr preferRelativeResize="0"/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565" b="-13765"/>
          <a:stretch/>
        </p:blipFill>
        <p:spPr>
          <a:xfrm>
            <a:off x="5437200" y="192000"/>
            <a:ext cx="3514800" cy="4759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22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Closing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6;p27">
            <a:extLst>
              <a:ext uri="{FF2B5EF4-FFF2-40B4-BE49-F238E27FC236}">
                <a16:creationId xmlns:a16="http://schemas.microsoft.com/office/drawing/2014/main" id="{7C6B5194-08F6-4530-B46E-69F1C6D4E5DC}"/>
              </a:ext>
            </a:extLst>
          </p:cNvPr>
          <p:cNvSpPr/>
          <p:nvPr userDrawn="1"/>
        </p:nvSpPr>
        <p:spPr>
          <a:xfrm>
            <a:off x="-450" y="0"/>
            <a:ext cx="9144000" cy="5143500"/>
          </a:xfrm>
          <a:prstGeom prst="rect">
            <a:avLst/>
          </a:prstGeom>
          <a:solidFill>
            <a:srgbClr val="0D0D28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40;p27">
            <a:extLst>
              <a:ext uri="{FF2B5EF4-FFF2-40B4-BE49-F238E27FC236}">
                <a16:creationId xmlns:a16="http://schemas.microsoft.com/office/drawing/2014/main" id="{7B61163B-CFFB-4975-97F4-A1F61DB5E083}"/>
              </a:ext>
            </a:extLst>
          </p:cNvPr>
          <p:cNvSpPr txBox="1"/>
          <p:nvPr userDrawn="1"/>
        </p:nvSpPr>
        <p:spPr>
          <a:xfrm>
            <a:off x="2706675" y="3821083"/>
            <a:ext cx="3712500" cy="326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0" tIns="91425" rIns="0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CCCFF"/>
                </a:solidFill>
                <a:latin typeface="+mn-lt"/>
                <a:ea typeface="Roboto Medium"/>
                <a:cs typeface="Roboto Medium"/>
                <a:sym typeface="Roboto Medium"/>
              </a:rPr>
              <a:t>praetorian.com</a:t>
            </a:r>
            <a:endParaRPr sz="800" dirty="0">
              <a:solidFill>
                <a:srgbClr val="1CCCFF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695A1AF-EBC6-4DFA-84F2-ED127BD8F9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3470" y="1989296"/>
            <a:ext cx="2396335" cy="585216"/>
          </a:xfrm>
          <a:prstGeom prst="rect">
            <a:avLst/>
          </a:prstGeom>
        </p:spPr>
      </p:pic>
      <p:pic>
        <p:nvPicPr>
          <p:cNvPr id="14" name="Google Shape;241;p27">
            <a:extLst>
              <a:ext uri="{FF2B5EF4-FFF2-40B4-BE49-F238E27FC236}">
                <a16:creationId xmlns:a16="http://schemas.microsoft.com/office/drawing/2014/main" id="{786E5F98-19C5-4425-B3DD-45771FAC2C36}"/>
              </a:ext>
            </a:extLst>
          </p:cNvPr>
          <p:cNvPicPr preferRelativeResize="0"/>
          <p:nvPr userDrawn="1"/>
        </p:nvPicPr>
        <p:blipFill rotWithShape="1">
          <a:blip r:embed="rId4">
            <a:alphaModFix amt="5000"/>
          </a:blip>
          <a:srcRect r="45607" b="14937"/>
          <a:stretch/>
        </p:blipFill>
        <p:spPr>
          <a:xfrm>
            <a:off x="6601975" y="768100"/>
            <a:ext cx="2541573" cy="43754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11639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">
    <p:bg>
      <p:bgPr>
        <a:gradFill>
          <a:gsLst>
            <a:gs pos="60000">
              <a:schemeClr val="accent1">
                <a:lumMod val="5000"/>
                <a:lumOff val="95000"/>
              </a:schemeClr>
            </a:gs>
            <a:gs pos="60000">
              <a:srgbClr val="0D0D2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treemap chart&#10;&#10;Description automatically generated">
            <a:extLst>
              <a:ext uri="{FF2B5EF4-FFF2-40B4-BE49-F238E27FC236}">
                <a16:creationId xmlns:a16="http://schemas.microsoft.com/office/drawing/2014/main" id="{37AC90D7-0EE0-4E14-B5CE-5F3785BBDF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95880" cy="272318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B3A6764-8ECA-456F-910F-4A6A9A57C5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8740" y="2298558"/>
            <a:ext cx="2995416" cy="73152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A74D1F5-B867-4371-99AF-CB48538986C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8740" y="1161688"/>
            <a:ext cx="664600" cy="7315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2F13CF5-32FC-4B97-8D09-2C632E87FEF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98740" y="3435428"/>
            <a:ext cx="2995416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80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cs">
    <p:bg>
      <p:bgPr>
        <a:gradFill>
          <a:gsLst>
            <a:gs pos="60000">
              <a:schemeClr val="accent1">
                <a:lumMod val="5000"/>
                <a:lumOff val="95000"/>
              </a:schemeClr>
            </a:gs>
            <a:gs pos="60000">
              <a:srgbClr val="0D0D2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Background pattern&#10;&#10;Description automatically generated">
            <a:extLst>
              <a:ext uri="{FF2B5EF4-FFF2-40B4-BE49-F238E27FC236}">
                <a16:creationId xmlns:a16="http://schemas.microsoft.com/office/drawing/2014/main" id="{FB0C0314-2930-7B47-B26E-978CB56B1B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21" y="966402"/>
            <a:ext cx="673100" cy="508000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7D78EDD6-B5C1-0549-B92D-32398A5273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95" y="966402"/>
            <a:ext cx="546100" cy="508000"/>
          </a:xfrm>
          <a:prstGeom prst="rect">
            <a:avLst/>
          </a:prstGeom>
        </p:spPr>
      </p:pic>
      <p:pic>
        <p:nvPicPr>
          <p:cNvPr id="34" name="Picture 3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6EC9CB33-923D-4744-BA0F-E13BD096B1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69" y="966402"/>
            <a:ext cx="571500" cy="495300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1A2B6033-9363-8B4F-B7E5-66E356CA7E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43" y="941689"/>
            <a:ext cx="596900" cy="495300"/>
          </a:xfrm>
          <a:prstGeom prst="rect">
            <a:avLst/>
          </a:prstGeom>
        </p:spPr>
      </p:pic>
      <p:pic>
        <p:nvPicPr>
          <p:cNvPr id="36" name="Picture 35" descr="A picture containing icon&#10;&#10;Description automatically generated">
            <a:extLst>
              <a:ext uri="{FF2B5EF4-FFF2-40B4-BE49-F238E27FC236}">
                <a16:creationId xmlns:a16="http://schemas.microsoft.com/office/drawing/2014/main" id="{F8AD5F08-619E-3E4C-AD79-27EBB6B282F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17" y="940144"/>
            <a:ext cx="508000" cy="495300"/>
          </a:xfrm>
          <a:prstGeom prst="rect">
            <a:avLst/>
          </a:prstGeom>
        </p:spPr>
      </p:pic>
      <p:pic>
        <p:nvPicPr>
          <p:cNvPr id="37" name="Picture 36" descr="A picture containing clock&#10;&#10;Description automatically generated">
            <a:extLst>
              <a:ext uri="{FF2B5EF4-FFF2-40B4-BE49-F238E27FC236}">
                <a16:creationId xmlns:a16="http://schemas.microsoft.com/office/drawing/2014/main" id="{6AFB49DF-B2D1-1E44-991F-1607E64BF73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91" y="940144"/>
            <a:ext cx="482600" cy="495300"/>
          </a:xfrm>
          <a:prstGeom prst="rect">
            <a:avLst/>
          </a:prstGeom>
        </p:spPr>
      </p:pic>
      <p:pic>
        <p:nvPicPr>
          <p:cNvPr id="38" name="Picture 37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482B2C48-CAE6-2B4D-9618-A5A8467309A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467" y="940144"/>
            <a:ext cx="635000" cy="495300"/>
          </a:xfrm>
          <a:prstGeom prst="rect">
            <a:avLst/>
          </a:prstGeom>
        </p:spPr>
      </p:pic>
      <p:pic>
        <p:nvPicPr>
          <p:cNvPr id="39" name="Picture 38" descr="A picture containing shape&#10;&#10;Description automatically generated">
            <a:extLst>
              <a:ext uri="{FF2B5EF4-FFF2-40B4-BE49-F238E27FC236}">
                <a16:creationId xmlns:a16="http://schemas.microsoft.com/office/drawing/2014/main" id="{8AAEB2E4-8604-6A4B-827B-21A2CE3596B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158" y="2163119"/>
            <a:ext cx="647700" cy="749300"/>
          </a:xfrm>
          <a:prstGeom prst="rect">
            <a:avLst/>
          </a:prstGeom>
        </p:spPr>
      </p:pic>
      <p:pic>
        <p:nvPicPr>
          <p:cNvPr id="40" name="Picture 39" descr="A picture containing shape&#10;&#10;Description automatically generated">
            <a:extLst>
              <a:ext uri="{FF2B5EF4-FFF2-40B4-BE49-F238E27FC236}">
                <a16:creationId xmlns:a16="http://schemas.microsoft.com/office/drawing/2014/main" id="{1AB38079-B7EF-3647-A264-734F8201BED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679" y="2163119"/>
            <a:ext cx="647700" cy="749300"/>
          </a:xfrm>
          <a:prstGeom prst="rect">
            <a:avLst/>
          </a:prstGeom>
        </p:spPr>
      </p:pic>
      <p:pic>
        <p:nvPicPr>
          <p:cNvPr id="41" name="Picture 40" descr="A picture containing shape&#10;&#10;Description automatically generated">
            <a:extLst>
              <a:ext uri="{FF2B5EF4-FFF2-40B4-BE49-F238E27FC236}">
                <a16:creationId xmlns:a16="http://schemas.microsoft.com/office/drawing/2014/main" id="{E7D6F368-D6B9-9748-8311-AD99A9AB6E8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117" y="2163119"/>
            <a:ext cx="647700" cy="749300"/>
          </a:xfrm>
          <a:prstGeom prst="rect">
            <a:avLst/>
          </a:prstGeom>
        </p:spPr>
      </p:pic>
      <p:pic>
        <p:nvPicPr>
          <p:cNvPr id="42" name="Picture 41" descr="A picture containing shape&#10;&#10;Description automatically generated">
            <a:extLst>
              <a:ext uri="{FF2B5EF4-FFF2-40B4-BE49-F238E27FC236}">
                <a16:creationId xmlns:a16="http://schemas.microsoft.com/office/drawing/2014/main" id="{B59B54BE-6BB3-DD4C-9598-18520C7F909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37" y="2178565"/>
            <a:ext cx="647700" cy="749300"/>
          </a:xfrm>
          <a:prstGeom prst="rect">
            <a:avLst/>
          </a:prstGeom>
        </p:spPr>
      </p:pic>
      <p:pic>
        <p:nvPicPr>
          <p:cNvPr id="43" name="Picture 42" descr="Shape&#10;&#10;Description automatically generated">
            <a:extLst>
              <a:ext uri="{FF2B5EF4-FFF2-40B4-BE49-F238E27FC236}">
                <a16:creationId xmlns:a16="http://schemas.microsoft.com/office/drawing/2014/main" id="{783AA736-2B89-034D-A195-0D8A57DEF96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200" y="2163119"/>
            <a:ext cx="647700" cy="749300"/>
          </a:xfrm>
          <a:prstGeom prst="rect">
            <a:avLst/>
          </a:prstGeom>
        </p:spPr>
      </p:pic>
      <p:pic>
        <p:nvPicPr>
          <p:cNvPr id="44" name="Picture 4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1F991F8-7FEF-484C-950E-6B6A3E4DC46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21" y="2197100"/>
            <a:ext cx="6477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10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">
            <a:extLst>
              <a:ext uri="{FF2B5EF4-FFF2-40B4-BE49-F238E27FC236}">
                <a16:creationId xmlns:a16="http://schemas.microsoft.com/office/drawing/2014/main" id="{487F4B13-AA68-4446-B941-6F4019B15F8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73785" t="60350" b="10082"/>
          <a:stretch/>
        </p:blipFill>
        <p:spPr>
          <a:xfrm>
            <a:off x="0" y="0"/>
            <a:ext cx="1225299" cy="152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57" y="433070"/>
            <a:ext cx="7612241" cy="484632"/>
          </a:xfrm>
          <a:ln>
            <a:noFill/>
          </a:ln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2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D30893A-C7F2-4443-ADAE-849982973C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884" y="4375149"/>
            <a:ext cx="1123283" cy="274320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7AEDBB8-5420-9C48-8D7D-1BD04ABFE3F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78096" y="1045589"/>
            <a:ext cx="7600562" cy="3052322"/>
          </a:xfrm>
        </p:spPr>
        <p:txBody>
          <a:bodyPr/>
          <a:lstStyle>
            <a:lvl1pPr marL="349250" indent="-341313">
              <a:buFontTx/>
              <a:buBlip>
                <a:blip r:embed="rId5"/>
              </a:buBlip>
              <a:tabLst/>
              <a:defRPr/>
            </a:lvl1pPr>
            <a:lvl2pPr marL="690563" indent="-341313">
              <a:buFontTx/>
              <a:buBlip>
                <a:blip r:embed="rId6"/>
              </a:buBlip>
              <a:tabLst/>
              <a:defRPr/>
            </a:lvl2pPr>
            <a:lvl3pPr marL="919163" indent="-228600">
              <a:buFontTx/>
              <a:buBlip>
                <a:blip r:embed="rId7"/>
              </a:buBlip>
              <a:tabLst/>
              <a:defRPr/>
            </a:lvl3pPr>
            <a:lvl4pPr marL="1260475" indent="-227013">
              <a:buFontTx/>
              <a:buBlip>
                <a:blip r:embed="rId8"/>
              </a:buBlip>
              <a:tabLst/>
              <a:defRPr/>
            </a:lvl4pPr>
            <a:lvl5pPr marL="1601788" indent="-227013">
              <a:buFontTx/>
              <a:buBlip>
                <a:blip r:embed="rId9"/>
              </a:buBlip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12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">
            <a:extLst>
              <a:ext uri="{FF2B5EF4-FFF2-40B4-BE49-F238E27FC236}">
                <a16:creationId xmlns:a16="http://schemas.microsoft.com/office/drawing/2014/main" id="{487F4B13-AA68-4446-B941-6F4019B15F8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73785" t="60350" b="10082"/>
          <a:stretch/>
        </p:blipFill>
        <p:spPr>
          <a:xfrm>
            <a:off x="0" y="0"/>
            <a:ext cx="1225299" cy="152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57" y="433070"/>
            <a:ext cx="7612241" cy="484632"/>
          </a:xfrm>
          <a:ln>
            <a:noFill/>
          </a:ln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2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D30893A-C7F2-4443-ADAE-849982973C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884" y="4375149"/>
            <a:ext cx="1123283" cy="274320"/>
          </a:xfrm>
          <a:prstGeom prst="rect">
            <a:avLst/>
          </a:prstGeom>
        </p:spPr>
      </p:pic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C0E14A8-127A-B643-97EE-BBBFC01A6E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2256" y="1050324"/>
            <a:ext cx="7612241" cy="3163330"/>
          </a:xfrm>
        </p:spPr>
        <p:txBody>
          <a:bodyPr lIns="0" tIns="0" rIns="0" bIns="0" anchor="t" anchorCtr="0">
            <a:normAutofit/>
          </a:bodyPr>
          <a:lstStyle>
            <a:lvl1pPr marL="349250" indent="-341313">
              <a:lnSpc>
                <a:spcPct val="114000"/>
              </a:lnSpc>
              <a:spcBef>
                <a:spcPts val="0"/>
              </a:spcBef>
              <a:buClr>
                <a:schemeClr val="tx2"/>
              </a:buClr>
              <a:buFontTx/>
              <a:buBlip>
                <a:blip r:embed="rId5"/>
              </a:buBlip>
              <a:tabLst/>
              <a:defRPr sz="2100" baseline="0">
                <a:solidFill>
                  <a:schemeClr val="accent1"/>
                </a:solidFill>
              </a:defRPr>
            </a:lvl1pPr>
            <a:lvl2pPr marL="690563" indent="-341313">
              <a:buFontTx/>
              <a:buBlip>
                <a:blip r:embed="rId6"/>
              </a:buBlip>
              <a:tabLst/>
              <a:defRPr/>
            </a:lvl2pPr>
            <a:lvl3pPr marL="919163" indent="-228600">
              <a:buFontTx/>
              <a:buBlip>
                <a:blip r:embed="rId7"/>
              </a:buBlip>
              <a:tabLst/>
              <a:defRPr/>
            </a:lvl3pPr>
            <a:lvl4pPr marL="1260475" indent="-227013">
              <a:buFontTx/>
              <a:buBlip>
                <a:blip r:embed="rId8"/>
              </a:buBlip>
              <a:tabLst/>
              <a:defRPr/>
            </a:lvl4pPr>
            <a:lvl5pPr marL="1601788" indent="-227013">
              <a:buFontTx/>
              <a:buBlip>
                <a:blip r:embed="rId9"/>
              </a:buBlip>
              <a:tabLst/>
              <a:defRPr/>
            </a:lvl5pPr>
            <a:lvl6pPr>
              <a:buFontTx/>
              <a:buNone/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text</a:t>
            </a:r>
          </a:p>
          <a:p>
            <a:pPr lvl="2"/>
            <a:r>
              <a:rPr lang="en-US" dirty="0"/>
              <a:t>Click to add text</a:t>
            </a:r>
          </a:p>
          <a:p>
            <a:pPr lvl="3"/>
            <a:r>
              <a:rPr lang="en-US" dirty="0"/>
              <a:t>Click to add text</a:t>
            </a:r>
          </a:p>
          <a:p>
            <a:pPr lvl="4"/>
            <a:r>
              <a:rPr lang="en-US" dirty="0"/>
              <a:t>Click to add text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0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">
            <a:extLst>
              <a:ext uri="{FF2B5EF4-FFF2-40B4-BE49-F238E27FC236}">
                <a16:creationId xmlns:a16="http://schemas.microsoft.com/office/drawing/2014/main" id="{487F4B13-AA68-4446-B941-6F4019B15F8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73785" t="60350" b="10082"/>
          <a:stretch/>
        </p:blipFill>
        <p:spPr>
          <a:xfrm>
            <a:off x="0" y="0"/>
            <a:ext cx="1225299" cy="152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57" y="433070"/>
            <a:ext cx="7612241" cy="484632"/>
          </a:xfrm>
          <a:ln>
            <a:noFill/>
          </a:ln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2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D30893A-C7F2-4443-ADAE-849982973C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884" y="4375149"/>
            <a:ext cx="112328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4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, grey R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">
            <a:extLst>
              <a:ext uri="{FF2B5EF4-FFF2-40B4-BE49-F238E27FC236}">
                <a16:creationId xmlns:a16="http://schemas.microsoft.com/office/drawing/2014/main" id="{487F4B13-AA68-4446-B941-6F4019B15F8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73785" t="60350" b="10082"/>
          <a:stretch/>
        </p:blipFill>
        <p:spPr>
          <a:xfrm>
            <a:off x="0" y="0"/>
            <a:ext cx="1225299" cy="1520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DD2E469-6B71-4FFC-8CA7-DEBC1DC53D36}"/>
              </a:ext>
            </a:extLst>
          </p:cNvPr>
          <p:cNvGrpSpPr/>
          <p:nvPr userDrawn="1"/>
        </p:nvGrpSpPr>
        <p:grpSpPr>
          <a:xfrm>
            <a:off x="5952750" y="0"/>
            <a:ext cx="3190803" cy="5143500"/>
            <a:chOff x="5952750" y="0"/>
            <a:chExt cx="3190803" cy="5143500"/>
          </a:xfrm>
        </p:grpSpPr>
        <p:sp>
          <p:nvSpPr>
            <p:cNvPr id="28" name="Google Shape;94;p17">
              <a:extLst>
                <a:ext uri="{FF2B5EF4-FFF2-40B4-BE49-F238E27FC236}">
                  <a16:creationId xmlns:a16="http://schemas.microsoft.com/office/drawing/2014/main" id="{DA7FE4BF-CB9D-407B-A469-8D2B039B7BC6}"/>
                </a:ext>
              </a:extLst>
            </p:cNvPr>
            <p:cNvSpPr/>
            <p:nvPr/>
          </p:nvSpPr>
          <p:spPr>
            <a:xfrm>
              <a:off x="5952750" y="0"/>
              <a:ext cx="3190800" cy="5143500"/>
            </a:xfrm>
            <a:prstGeom prst="rect">
              <a:avLst/>
            </a:prstGeom>
            <a:solidFill>
              <a:srgbClr val="F4F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rm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9" name="Google Shape;95;p17">
              <a:extLst>
                <a:ext uri="{FF2B5EF4-FFF2-40B4-BE49-F238E27FC236}">
                  <a16:creationId xmlns:a16="http://schemas.microsoft.com/office/drawing/2014/main" id="{ED104898-9370-4483-A1D1-7A41D6EEFA4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4000"/>
            </a:blip>
            <a:srcRect r="35064" b="35802"/>
            <a:stretch/>
          </p:blipFill>
          <p:spPr>
            <a:xfrm>
              <a:off x="5952750" y="1671125"/>
              <a:ext cx="3190803" cy="34723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57" y="433070"/>
            <a:ext cx="4333143" cy="484632"/>
          </a:xfrm>
          <a:ln>
            <a:noFill/>
          </a:ln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2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D30893A-C7F2-4443-ADAE-849982973C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884" y="4375149"/>
            <a:ext cx="1123283" cy="27432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75CB75-E523-324A-9104-2B3F1CB431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2257" y="1112054"/>
            <a:ext cx="7600562" cy="3052322"/>
          </a:xfrm>
        </p:spPr>
        <p:txBody>
          <a:bodyPr/>
          <a:lstStyle>
            <a:lvl1pPr marL="349250" indent="-341313">
              <a:buFontTx/>
              <a:buBlip>
                <a:blip r:embed="rId6"/>
              </a:buBlip>
              <a:tabLst/>
              <a:defRPr/>
            </a:lvl1pPr>
            <a:lvl2pPr marL="690563" indent="-341313">
              <a:buFontTx/>
              <a:buBlip>
                <a:blip r:embed="rId7"/>
              </a:buBlip>
              <a:tabLst/>
              <a:defRPr/>
            </a:lvl2pPr>
            <a:lvl3pPr marL="919163" indent="-228600">
              <a:buFontTx/>
              <a:buBlip>
                <a:blip r:embed="rId8"/>
              </a:buBlip>
              <a:tabLst/>
              <a:defRPr/>
            </a:lvl3pPr>
            <a:lvl4pPr marL="1260475" indent="-227013">
              <a:buFontTx/>
              <a:buBlip>
                <a:blip r:embed="rId9"/>
              </a:buBlip>
              <a:tabLst/>
              <a:defRPr/>
            </a:lvl4pPr>
            <a:lvl5pPr marL="1601788" indent="-227013">
              <a:buFontTx/>
              <a:buBlip>
                <a:blip r:embed="rId10"/>
              </a:buBlip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838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608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 &amp; Bulle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477143" y="229642"/>
            <a:ext cx="8189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472315" y="4656171"/>
            <a:ext cx="1674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800"/>
              <a:buFont typeface="Open Sans"/>
              <a:buNone/>
              <a:defRPr cap="none">
                <a:solidFill>
                  <a:srgbClr val="A6AAA9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800"/>
              <a:buFont typeface="Open Sans"/>
              <a:buNone/>
              <a:defRPr cap="none">
                <a:solidFill>
                  <a:srgbClr val="A6AAA9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800"/>
              <a:buFont typeface="Open Sans"/>
              <a:buNone/>
              <a:defRPr cap="none">
                <a:solidFill>
                  <a:srgbClr val="A6AAA9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800"/>
              <a:buFont typeface="Open Sans"/>
              <a:buNone/>
              <a:defRPr cap="none">
                <a:solidFill>
                  <a:srgbClr val="A6AAA9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800"/>
              <a:buFont typeface="Open Sans"/>
              <a:buNone/>
              <a:defRPr cap="none">
                <a:solidFill>
                  <a:srgbClr val="A6AAA9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800"/>
              <a:buFont typeface="Open Sans"/>
              <a:buNone/>
              <a:defRPr cap="none">
                <a:solidFill>
                  <a:srgbClr val="A6AAA9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800"/>
              <a:buFont typeface="Open Sans"/>
              <a:buNone/>
              <a:defRPr cap="none">
                <a:solidFill>
                  <a:srgbClr val="A6AAA9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800"/>
              <a:buFont typeface="Open Sans"/>
              <a:buNone/>
              <a:defRPr cap="none">
                <a:solidFill>
                  <a:srgbClr val="A6AAA9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800"/>
              <a:buFont typeface="Open Sans"/>
              <a:buNone/>
              <a:defRPr cap="none">
                <a:solidFill>
                  <a:srgbClr val="A6AAA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477143" y="960796"/>
            <a:ext cx="8189700" cy="3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457200" lvl="0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‣"/>
              <a:defRPr/>
            </a:lvl1pPr>
            <a:lvl2pPr marL="914400" lvl="1" indent="-2730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00"/>
              <a:buChar char="-"/>
              <a:defRPr/>
            </a:lvl2pPr>
            <a:lvl3pPr marL="1371600" lvl="2" indent="-2603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500"/>
              <a:buChar char="‣"/>
              <a:defRPr/>
            </a:lvl3pPr>
            <a:lvl4pPr marL="1828800" lvl="3" indent="-2603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Char char="‣"/>
              <a:defRPr/>
            </a:lvl4pPr>
            <a:lvl5pPr marL="2286000" lvl="4" indent="-2603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Char char="‣"/>
              <a:defRPr/>
            </a:lvl5pPr>
            <a:lvl6pPr marL="2743200" lvl="5" indent="-2603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500"/>
              <a:buChar char="•"/>
              <a:defRPr/>
            </a:lvl6pPr>
            <a:lvl7pPr marL="3200400" lvl="6" indent="-2603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500"/>
              <a:buChar char="•"/>
              <a:defRPr/>
            </a:lvl7pPr>
            <a:lvl8pPr marL="3657600" lvl="7" indent="-2603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500"/>
              <a:buChar char="•"/>
              <a:defRPr/>
            </a:lvl8pPr>
            <a:lvl9pPr marL="4114800" lvl="8" indent="-2603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5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3335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1 column text, blue R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2;p22">
            <a:extLst>
              <a:ext uri="{FF2B5EF4-FFF2-40B4-BE49-F238E27FC236}">
                <a16:creationId xmlns:a16="http://schemas.microsoft.com/office/drawing/2014/main" id="{6E58C9E7-F237-48D0-9F5E-1A070BF7175C}"/>
              </a:ext>
            </a:extLst>
          </p:cNvPr>
          <p:cNvSpPr/>
          <p:nvPr userDrawn="1"/>
        </p:nvSpPr>
        <p:spPr>
          <a:xfrm>
            <a:off x="5952750" y="0"/>
            <a:ext cx="3190800" cy="5143500"/>
          </a:xfrm>
          <a:prstGeom prst="rect">
            <a:avLst/>
          </a:prstGeom>
          <a:solidFill>
            <a:srgbClr val="0D0D28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" name="Graphic">
            <a:extLst>
              <a:ext uri="{FF2B5EF4-FFF2-40B4-BE49-F238E27FC236}">
                <a16:creationId xmlns:a16="http://schemas.microsoft.com/office/drawing/2014/main" id="{487F4B13-AA68-4446-B941-6F4019B15F8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73785" t="60350" b="10082"/>
          <a:stretch/>
        </p:blipFill>
        <p:spPr>
          <a:xfrm>
            <a:off x="0" y="0"/>
            <a:ext cx="1225299" cy="152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57" y="433070"/>
            <a:ext cx="4333143" cy="484632"/>
          </a:xfrm>
          <a:ln>
            <a:noFill/>
          </a:ln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2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D30893A-C7F2-4443-ADAE-849982973C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884" y="4375149"/>
            <a:ext cx="1123283" cy="274320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8D0D573-65F9-6442-940D-3DBCA18879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2256" y="1050324"/>
            <a:ext cx="7612241" cy="3163330"/>
          </a:xfrm>
        </p:spPr>
        <p:txBody>
          <a:bodyPr lIns="0" tIns="0" rIns="0" bIns="0" anchor="t" anchorCtr="0">
            <a:normAutofit/>
          </a:bodyPr>
          <a:lstStyle>
            <a:lvl1pPr marL="349250" indent="-341313">
              <a:lnSpc>
                <a:spcPct val="114000"/>
              </a:lnSpc>
              <a:spcBef>
                <a:spcPts val="0"/>
              </a:spcBef>
              <a:buClr>
                <a:schemeClr val="tx2"/>
              </a:buClr>
              <a:buFontTx/>
              <a:buBlip>
                <a:blip r:embed="rId5"/>
              </a:buBlip>
              <a:tabLst/>
              <a:defRPr sz="2100" baseline="0">
                <a:solidFill>
                  <a:schemeClr val="accent1"/>
                </a:solidFill>
              </a:defRPr>
            </a:lvl1pPr>
            <a:lvl2pPr marL="690563" indent="-341313">
              <a:buFontTx/>
              <a:buBlip>
                <a:blip r:embed="rId6"/>
              </a:buBlip>
              <a:tabLst/>
              <a:defRPr/>
            </a:lvl2pPr>
            <a:lvl3pPr marL="919163" indent="-228600">
              <a:buFontTx/>
              <a:buBlip>
                <a:blip r:embed="rId7"/>
              </a:buBlip>
              <a:tabLst/>
              <a:defRPr/>
            </a:lvl3pPr>
            <a:lvl4pPr marL="1260475" indent="-227013">
              <a:buFontTx/>
              <a:buBlip>
                <a:blip r:embed="rId8"/>
              </a:buBlip>
              <a:tabLst/>
              <a:defRPr/>
            </a:lvl4pPr>
            <a:lvl5pPr marL="1601788" indent="-227013">
              <a:buFontTx/>
              <a:buBlip>
                <a:blip r:embed="rId9"/>
              </a:buBlip>
              <a:tabLst/>
              <a:defRPr/>
            </a:lvl5pPr>
            <a:lvl6pPr>
              <a:buFontTx/>
              <a:buNone/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text</a:t>
            </a:r>
          </a:p>
          <a:p>
            <a:pPr lvl="2"/>
            <a:r>
              <a:rPr lang="en-US" dirty="0"/>
              <a:t>Click to add text</a:t>
            </a:r>
          </a:p>
          <a:p>
            <a:pPr lvl="3"/>
            <a:r>
              <a:rPr lang="en-US" dirty="0"/>
              <a:t>Click to add text</a:t>
            </a:r>
          </a:p>
          <a:p>
            <a:pPr lvl="4"/>
            <a:r>
              <a:rPr lang="en-US" dirty="0"/>
              <a:t>Click to add text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28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, blue R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2;p22">
            <a:extLst>
              <a:ext uri="{FF2B5EF4-FFF2-40B4-BE49-F238E27FC236}">
                <a16:creationId xmlns:a16="http://schemas.microsoft.com/office/drawing/2014/main" id="{6E58C9E7-F237-48D0-9F5E-1A070BF7175C}"/>
              </a:ext>
            </a:extLst>
          </p:cNvPr>
          <p:cNvSpPr/>
          <p:nvPr userDrawn="1"/>
        </p:nvSpPr>
        <p:spPr>
          <a:xfrm>
            <a:off x="5952750" y="0"/>
            <a:ext cx="3190800" cy="5143500"/>
          </a:xfrm>
          <a:prstGeom prst="rect">
            <a:avLst/>
          </a:prstGeom>
          <a:solidFill>
            <a:srgbClr val="0D0D28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" name="Graphic">
            <a:extLst>
              <a:ext uri="{FF2B5EF4-FFF2-40B4-BE49-F238E27FC236}">
                <a16:creationId xmlns:a16="http://schemas.microsoft.com/office/drawing/2014/main" id="{487F4B13-AA68-4446-B941-6F4019B15F8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73785" t="60350" b="10082"/>
          <a:stretch/>
        </p:blipFill>
        <p:spPr>
          <a:xfrm>
            <a:off x="0" y="0"/>
            <a:ext cx="1225299" cy="152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57" y="433070"/>
            <a:ext cx="4333143" cy="484632"/>
          </a:xfrm>
          <a:ln>
            <a:noFill/>
          </a:ln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2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D30893A-C7F2-4443-ADAE-849982973C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884" y="4375149"/>
            <a:ext cx="1123283" cy="274320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B3297A4-B549-6742-A6BF-CF23605CA3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2257" y="1112054"/>
            <a:ext cx="7600562" cy="3052322"/>
          </a:xfrm>
        </p:spPr>
        <p:txBody>
          <a:bodyPr/>
          <a:lstStyle>
            <a:lvl1pPr marL="349250" indent="-341313">
              <a:buFontTx/>
              <a:buBlip>
                <a:blip r:embed="rId5"/>
              </a:buBlip>
              <a:tabLst/>
              <a:defRPr/>
            </a:lvl1pPr>
            <a:lvl2pPr marL="690563" indent="-341313">
              <a:buFontTx/>
              <a:buBlip>
                <a:blip r:embed="rId6"/>
              </a:buBlip>
              <a:tabLst/>
              <a:defRPr/>
            </a:lvl2pPr>
            <a:lvl3pPr marL="919163" indent="-228600">
              <a:buFontTx/>
              <a:buBlip>
                <a:blip r:embed="rId7"/>
              </a:buBlip>
              <a:tabLst/>
              <a:defRPr/>
            </a:lvl3pPr>
            <a:lvl4pPr marL="1260475" indent="-227013">
              <a:buFontTx/>
              <a:buBlip>
                <a:blip r:embed="rId8"/>
              </a:buBlip>
              <a:tabLst/>
              <a:defRPr/>
            </a:lvl4pPr>
            <a:lvl5pPr marL="1601788" indent="-227013">
              <a:buFontTx/>
              <a:buBlip>
                <a:blip r:embed="rId9"/>
              </a:buBlip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021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and 2 text, grey L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2;p18">
            <a:extLst>
              <a:ext uri="{FF2B5EF4-FFF2-40B4-BE49-F238E27FC236}">
                <a16:creationId xmlns:a16="http://schemas.microsoft.com/office/drawing/2014/main" id="{2598E991-236B-4F57-A5E0-0AB0068D3555}"/>
              </a:ext>
            </a:extLst>
          </p:cNvPr>
          <p:cNvSpPr/>
          <p:nvPr userDrawn="1"/>
        </p:nvSpPr>
        <p:spPr>
          <a:xfrm>
            <a:off x="0" y="0"/>
            <a:ext cx="3163800" cy="5143500"/>
          </a:xfrm>
          <a:prstGeom prst="rect">
            <a:avLst/>
          </a:prstGeom>
          <a:solidFill>
            <a:srgbClr val="F4F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7" name="Google Shape;113;p18">
            <a:extLst>
              <a:ext uri="{FF2B5EF4-FFF2-40B4-BE49-F238E27FC236}">
                <a16:creationId xmlns:a16="http://schemas.microsoft.com/office/drawing/2014/main" id="{05C75A01-F93F-4FBA-9095-3679044EB348}"/>
              </a:ext>
            </a:extLst>
          </p:cNvPr>
          <p:cNvPicPr preferRelativeResize="0"/>
          <p:nvPr userDrawn="1"/>
        </p:nvPicPr>
        <p:blipFill rotWithShape="1">
          <a:blip r:embed="rId2" cstate="hqprint">
            <a:alphaModFix am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1125"/>
            <a:ext cx="3163798" cy="3472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22;p18">
            <a:extLst>
              <a:ext uri="{FF2B5EF4-FFF2-40B4-BE49-F238E27FC236}">
                <a16:creationId xmlns:a16="http://schemas.microsoft.com/office/drawing/2014/main" id="{7BEE4276-FC20-474A-831E-A197E28F84A0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090" y="2799404"/>
            <a:ext cx="457200" cy="53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18;p18">
            <a:extLst>
              <a:ext uri="{FF2B5EF4-FFF2-40B4-BE49-F238E27FC236}">
                <a16:creationId xmlns:a16="http://schemas.microsoft.com/office/drawing/2014/main" id="{B2DB28BB-247B-43A5-8DFD-E301A8F4449B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090" y="1401254"/>
            <a:ext cx="457200" cy="5378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8096" y="429768"/>
            <a:ext cx="4333143" cy="484632"/>
          </a:xfrm>
          <a:ln>
            <a:noFill/>
          </a:ln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2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88385B7-CAE1-40CA-A97F-D4255A3F11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7320" y="1069848"/>
            <a:ext cx="2651760" cy="2999232"/>
          </a:xfrm>
          <a:prstGeom prst="roundRect">
            <a:avLst>
              <a:gd name="adj" fmla="val 2040"/>
            </a:avLst>
          </a:prstGeom>
          <a:ln>
            <a:noFill/>
          </a:ln>
          <a:effectLst>
            <a:outerShdw blurRad="428625" dist="95250" dir="5400000" algn="tr" rotWithShape="0">
              <a:prstClr val="black">
                <a:alpha val="15000"/>
              </a:prstClr>
            </a:outerShdw>
          </a:effectLst>
        </p:spPr>
        <p:txBody>
          <a:bodyPr vert="horz" lIns="0" tIns="0" rIns="0" bIns="0" rtlCol="0" anchor="ctr" anchorCtr="0">
            <a:normAutofit/>
          </a:bodyPr>
          <a:lstStyle>
            <a:lvl1pPr algn="ctr">
              <a:defRPr lang="en-US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D30893A-C7F2-4443-ADAE-849982973C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884" y="4375149"/>
            <a:ext cx="1123283" cy="27432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3F2A8D0-97C2-4F9E-8402-1CB075BFE0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21808" y="1378517"/>
            <a:ext cx="2395728" cy="585216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8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0CC773F0-7374-4B3D-A988-C6065142D7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21808" y="1936301"/>
            <a:ext cx="2395728" cy="512064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15000"/>
              </a:lnSpc>
              <a:spcBef>
                <a:spcPts val="0"/>
              </a:spcBef>
              <a:defRPr sz="1000" b="0">
                <a:solidFill>
                  <a:schemeClr val="accent4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780E775D-3ECF-4732-A904-51CE75239A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21808" y="2777548"/>
            <a:ext cx="2395728" cy="585216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8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B9C2CEA4-54BB-48BD-803F-BEA53C6EC6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21808" y="3335333"/>
            <a:ext cx="2395728" cy="512064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15000"/>
              </a:lnSpc>
              <a:spcBef>
                <a:spcPts val="0"/>
              </a:spcBef>
              <a:defRPr sz="1000" b="0">
                <a:solidFill>
                  <a:schemeClr val="accent4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43603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and 4 text, grey L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64FB033-3936-46D1-B043-36F91D0F9AB9}"/>
              </a:ext>
            </a:extLst>
          </p:cNvPr>
          <p:cNvGrpSpPr/>
          <p:nvPr userDrawn="1"/>
        </p:nvGrpSpPr>
        <p:grpSpPr>
          <a:xfrm>
            <a:off x="5302592" y="1401254"/>
            <a:ext cx="2395738" cy="1892422"/>
            <a:chOff x="5302592" y="1401254"/>
            <a:chExt cx="2395738" cy="1892422"/>
          </a:xfrm>
        </p:grpSpPr>
        <p:pic>
          <p:nvPicPr>
            <p:cNvPr id="43" name="Google Shape;156;p20">
              <a:extLst>
                <a:ext uri="{FF2B5EF4-FFF2-40B4-BE49-F238E27FC236}">
                  <a16:creationId xmlns:a16="http://schemas.microsoft.com/office/drawing/2014/main" id="{297B8C57-C6EC-4059-91A1-3213313B754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02592" y="1401254"/>
              <a:ext cx="457200" cy="537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159;p20">
              <a:extLst>
                <a:ext uri="{FF2B5EF4-FFF2-40B4-BE49-F238E27FC236}">
                  <a16:creationId xmlns:a16="http://schemas.microsoft.com/office/drawing/2014/main" id="{938724E2-C495-473B-B851-1838991F5388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241130" y="1401254"/>
              <a:ext cx="457200" cy="537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162;p20">
              <a:extLst>
                <a:ext uri="{FF2B5EF4-FFF2-40B4-BE49-F238E27FC236}">
                  <a16:creationId xmlns:a16="http://schemas.microsoft.com/office/drawing/2014/main" id="{DDFDAB30-7142-4A8C-87AE-16F6F5B08072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02592" y="2755794"/>
              <a:ext cx="457200" cy="537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165;p20">
              <a:extLst>
                <a:ext uri="{FF2B5EF4-FFF2-40B4-BE49-F238E27FC236}">
                  <a16:creationId xmlns:a16="http://schemas.microsoft.com/office/drawing/2014/main" id="{7380B4AE-9A36-4E49-BE93-44BAA18B773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241130" y="2755794"/>
              <a:ext cx="457200" cy="5378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3656ADC-6BD5-4F9A-A244-93B57A28C9E7}"/>
              </a:ext>
            </a:extLst>
          </p:cNvPr>
          <p:cNvGrpSpPr/>
          <p:nvPr userDrawn="1"/>
        </p:nvGrpSpPr>
        <p:grpSpPr>
          <a:xfrm>
            <a:off x="0" y="0"/>
            <a:ext cx="3163800" cy="5143500"/>
            <a:chOff x="0" y="0"/>
            <a:chExt cx="3163800" cy="5143500"/>
          </a:xfrm>
        </p:grpSpPr>
        <p:sp>
          <p:nvSpPr>
            <p:cNvPr id="35" name="Google Shape;151;p20">
              <a:extLst>
                <a:ext uri="{FF2B5EF4-FFF2-40B4-BE49-F238E27FC236}">
                  <a16:creationId xmlns:a16="http://schemas.microsoft.com/office/drawing/2014/main" id="{331487E1-BA34-4E22-8030-BFC7CECA3FF5}"/>
                </a:ext>
              </a:extLst>
            </p:cNvPr>
            <p:cNvSpPr/>
            <p:nvPr/>
          </p:nvSpPr>
          <p:spPr>
            <a:xfrm>
              <a:off x="0" y="0"/>
              <a:ext cx="3163800" cy="5143500"/>
            </a:xfrm>
            <a:prstGeom prst="rect">
              <a:avLst/>
            </a:prstGeom>
            <a:solidFill>
              <a:srgbClr val="F4F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rm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6" name="Google Shape;152;p20">
              <a:extLst>
                <a:ext uri="{FF2B5EF4-FFF2-40B4-BE49-F238E27FC236}">
                  <a16:creationId xmlns:a16="http://schemas.microsoft.com/office/drawing/2014/main" id="{BE7F0B9D-8F15-4926-A00A-6AB4E29E5FC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4000"/>
            </a:blip>
            <a:srcRect l="35612" b="35802"/>
            <a:stretch/>
          </p:blipFill>
          <p:spPr>
            <a:xfrm>
              <a:off x="0" y="1671125"/>
              <a:ext cx="3163798" cy="34723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57" y="433070"/>
            <a:ext cx="4333143" cy="484632"/>
          </a:xfrm>
          <a:ln>
            <a:noFill/>
          </a:ln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2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88385B7-CAE1-40CA-A97F-D4255A3F11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7320" y="1069848"/>
            <a:ext cx="2651760" cy="2999232"/>
          </a:xfrm>
          <a:prstGeom prst="roundRect">
            <a:avLst>
              <a:gd name="adj" fmla="val 2040"/>
            </a:avLst>
          </a:prstGeom>
          <a:ln>
            <a:noFill/>
          </a:ln>
          <a:effectLst>
            <a:outerShdw blurRad="428625" dist="95250" dir="5400000" algn="tr" rotWithShape="0">
              <a:prstClr val="black">
                <a:alpha val="15000"/>
              </a:prstClr>
            </a:outerShdw>
          </a:effectLst>
        </p:spPr>
        <p:txBody>
          <a:bodyPr vert="horz" lIns="0" tIns="0" rIns="0" bIns="0" rtlCol="0" anchor="ctr" anchorCtr="0">
            <a:normAutofit/>
          </a:bodyPr>
          <a:lstStyle>
            <a:lvl1pPr algn="ctr">
              <a:defRPr lang="en-US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D30893A-C7F2-4443-ADAE-849982973C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884" y="4375149"/>
            <a:ext cx="1123283" cy="27432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3F2A8D0-97C2-4F9E-8402-1CB075BFE0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37760" y="1426464"/>
            <a:ext cx="1106424" cy="493776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0CC773F0-7374-4B3D-A988-C6065142D7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7760" y="1901952"/>
            <a:ext cx="1106424" cy="420624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15000"/>
              </a:lnSpc>
              <a:spcBef>
                <a:spcPts val="0"/>
              </a:spcBef>
              <a:defRPr sz="700" b="0">
                <a:solidFill>
                  <a:schemeClr val="accent4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780E775D-3ECF-4732-A904-51CE75239A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779776"/>
            <a:ext cx="1106424" cy="493776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B9C2CEA4-54BB-48BD-803F-BEA53C6EC6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37760" y="3264408"/>
            <a:ext cx="1106424" cy="420624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15000"/>
              </a:lnSpc>
              <a:spcBef>
                <a:spcPts val="0"/>
              </a:spcBef>
              <a:defRPr sz="700" b="0">
                <a:solidFill>
                  <a:schemeClr val="accent4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841AD207-A826-4F95-BAAD-944A66ECFC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2864" y="1426464"/>
            <a:ext cx="1106424" cy="493776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35FA63A4-6B90-4F77-902C-ED58F46887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12864" y="1901952"/>
            <a:ext cx="1106424" cy="420624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15000"/>
              </a:lnSpc>
              <a:spcBef>
                <a:spcPts val="0"/>
              </a:spcBef>
              <a:defRPr sz="700" b="0">
                <a:solidFill>
                  <a:schemeClr val="accent4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3FF7B977-EBC0-4EA4-B829-7902377371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12864" y="2779776"/>
            <a:ext cx="1106424" cy="493776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7BFD77B1-DB7D-4456-914C-E55633F8FF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12864" y="3264408"/>
            <a:ext cx="1106424" cy="420624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15000"/>
              </a:lnSpc>
              <a:spcBef>
                <a:spcPts val="0"/>
              </a:spcBef>
              <a:defRPr sz="700" b="0">
                <a:solidFill>
                  <a:schemeClr val="accent4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81179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and 2 text, grey R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101;p17">
            <a:extLst>
              <a:ext uri="{FF2B5EF4-FFF2-40B4-BE49-F238E27FC236}">
                <a16:creationId xmlns:a16="http://schemas.microsoft.com/office/drawing/2014/main" id="{FAAE4660-EE0B-47CB-8120-D366A77E8526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86625" y="1401254"/>
            <a:ext cx="457200" cy="53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5;p17">
            <a:extLst>
              <a:ext uri="{FF2B5EF4-FFF2-40B4-BE49-F238E27FC236}">
                <a16:creationId xmlns:a16="http://schemas.microsoft.com/office/drawing/2014/main" id="{876CE6F2-710D-4CBD-81D2-8B342057C9E2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86625" y="2799404"/>
            <a:ext cx="457200" cy="53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raphic">
            <a:extLst>
              <a:ext uri="{FF2B5EF4-FFF2-40B4-BE49-F238E27FC236}">
                <a16:creationId xmlns:a16="http://schemas.microsoft.com/office/drawing/2014/main" id="{487F4B13-AA68-4446-B941-6F4019B15F8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73785" t="60350" b="10082"/>
          <a:stretch/>
        </p:blipFill>
        <p:spPr>
          <a:xfrm>
            <a:off x="0" y="0"/>
            <a:ext cx="1225299" cy="1520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DD2E469-6B71-4FFC-8CA7-DEBC1DC53D36}"/>
              </a:ext>
            </a:extLst>
          </p:cNvPr>
          <p:cNvGrpSpPr/>
          <p:nvPr userDrawn="1"/>
        </p:nvGrpSpPr>
        <p:grpSpPr>
          <a:xfrm>
            <a:off x="5952750" y="0"/>
            <a:ext cx="3190803" cy="5143500"/>
            <a:chOff x="5952750" y="0"/>
            <a:chExt cx="3190803" cy="5143500"/>
          </a:xfrm>
        </p:grpSpPr>
        <p:sp>
          <p:nvSpPr>
            <p:cNvPr id="28" name="Google Shape;94;p17">
              <a:extLst>
                <a:ext uri="{FF2B5EF4-FFF2-40B4-BE49-F238E27FC236}">
                  <a16:creationId xmlns:a16="http://schemas.microsoft.com/office/drawing/2014/main" id="{DA7FE4BF-CB9D-407B-A469-8D2B039B7BC6}"/>
                </a:ext>
              </a:extLst>
            </p:cNvPr>
            <p:cNvSpPr/>
            <p:nvPr/>
          </p:nvSpPr>
          <p:spPr>
            <a:xfrm>
              <a:off x="5952750" y="0"/>
              <a:ext cx="3190800" cy="5143500"/>
            </a:xfrm>
            <a:prstGeom prst="rect">
              <a:avLst/>
            </a:prstGeom>
            <a:solidFill>
              <a:srgbClr val="F4F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rm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9" name="Google Shape;95;p17">
              <a:extLst>
                <a:ext uri="{FF2B5EF4-FFF2-40B4-BE49-F238E27FC236}">
                  <a16:creationId xmlns:a16="http://schemas.microsoft.com/office/drawing/2014/main" id="{ED104898-9370-4483-A1D1-7A41D6EEFA4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 amt="4000"/>
            </a:blip>
            <a:srcRect r="35064" b="35802"/>
            <a:stretch/>
          </p:blipFill>
          <p:spPr>
            <a:xfrm>
              <a:off x="5952750" y="1671125"/>
              <a:ext cx="3190803" cy="34723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57" y="433070"/>
            <a:ext cx="4333143" cy="484632"/>
          </a:xfrm>
          <a:ln>
            <a:noFill/>
          </a:ln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2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88385B7-CAE1-40CA-A97F-D4255A3F11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93622" y="767556"/>
            <a:ext cx="3190875" cy="3595688"/>
          </a:xfrm>
          <a:prstGeom prst="roundRect">
            <a:avLst>
              <a:gd name="adj" fmla="val 2040"/>
            </a:avLst>
          </a:prstGeom>
          <a:ln>
            <a:noFill/>
          </a:ln>
          <a:effectLst>
            <a:outerShdw blurRad="428625" dist="95250" dir="5400000" algn="tr" rotWithShape="0">
              <a:prstClr val="black">
                <a:alpha val="15000"/>
              </a:prstClr>
            </a:outerShdw>
          </a:effectLst>
        </p:spPr>
        <p:txBody>
          <a:bodyPr vert="horz" lIns="0" tIns="0" rIns="0" bIns="0" rtlCol="0" anchor="ctr" anchorCtr="0">
            <a:normAutofit/>
          </a:bodyPr>
          <a:lstStyle>
            <a:lvl1pPr algn="ctr">
              <a:defRPr lang="en-US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D30893A-C7F2-4443-ADAE-849982973C5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884" y="4375149"/>
            <a:ext cx="1123283" cy="27432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3F2A8D0-97C2-4F9E-8402-1CB075BFE0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17320" y="1380744"/>
            <a:ext cx="2395728" cy="585216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8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0CC773F0-7374-4B3D-A988-C6065142D7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17320" y="1938528"/>
            <a:ext cx="2395728" cy="512064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15000"/>
              </a:lnSpc>
              <a:spcBef>
                <a:spcPts val="0"/>
              </a:spcBef>
              <a:defRPr sz="1000" b="0">
                <a:solidFill>
                  <a:schemeClr val="accent4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780E775D-3ECF-4732-A904-51CE75239A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320" y="2779775"/>
            <a:ext cx="2395728" cy="585216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8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B9C2CEA4-54BB-48BD-803F-BEA53C6EC6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7320" y="3337560"/>
            <a:ext cx="2395728" cy="512064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15000"/>
              </a:lnSpc>
              <a:spcBef>
                <a:spcPts val="0"/>
              </a:spcBef>
              <a:defRPr sz="1000" b="0">
                <a:solidFill>
                  <a:schemeClr val="accent4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672354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and 4 text, grey R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35;p19">
            <a:extLst>
              <a:ext uri="{FF2B5EF4-FFF2-40B4-BE49-F238E27FC236}">
                <a16:creationId xmlns:a16="http://schemas.microsoft.com/office/drawing/2014/main" id="{16953117-8585-43D4-83AB-4CC178740959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06" y="1401254"/>
            <a:ext cx="457200" cy="53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8;p19">
            <a:extLst>
              <a:ext uri="{FF2B5EF4-FFF2-40B4-BE49-F238E27FC236}">
                <a16:creationId xmlns:a16="http://schemas.microsoft.com/office/drawing/2014/main" id="{D13E6453-E301-4EA1-9215-E339ADC7866E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31275" y="1401254"/>
            <a:ext cx="457200" cy="53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1;p19">
            <a:extLst>
              <a:ext uri="{FF2B5EF4-FFF2-40B4-BE49-F238E27FC236}">
                <a16:creationId xmlns:a16="http://schemas.microsoft.com/office/drawing/2014/main" id="{7FAB866F-49CC-4461-AA4E-8718F71C56E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38" y="2755794"/>
            <a:ext cx="457200" cy="53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44;p19">
            <a:extLst>
              <a:ext uri="{FF2B5EF4-FFF2-40B4-BE49-F238E27FC236}">
                <a16:creationId xmlns:a16="http://schemas.microsoft.com/office/drawing/2014/main" id="{984D9799-6467-420E-AD63-33052CB3E979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31275" y="2755794"/>
            <a:ext cx="457200" cy="53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raphic">
            <a:extLst>
              <a:ext uri="{FF2B5EF4-FFF2-40B4-BE49-F238E27FC236}">
                <a16:creationId xmlns:a16="http://schemas.microsoft.com/office/drawing/2014/main" id="{487F4B13-AA68-4446-B941-6F4019B15F8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73785" t="60350" b="10082"/>
          <a:stretch/>
        </p:blipFill>
        <p:spPr>
          <a:xfrm>
            <a:off x="0" y="0"/>
            <a:ext cx="1225299" cy="1520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DD2E469-6B71-4FFC-8CA7-DEBC1DC53D36}"/>
              </a:ext>
            </a:extLst>
          </p:cNvPr>
          <p:cNvGrpSpPr/>
          <p:nvPr userDrawn="1"/>
        </p:nvGrpSpPr>
        <p:grpSpPr>
          <a:xfrm>
            <a:off x="5952750" y="0"/>
            <a:ext cx="3190803" cy="5143500"/>
            <a:chOff x="5952750" y="0"/>
            <a:chExt cx="3190803" cy="5143500"/>
          </a:xfrm>
        </p:grpSpPr>
        <p:sp>
          <p:nvSpPr>
            <p:cNvPr id="28" name="Google Shape;94;p17">
              <a:extLst>
                <a:ext uri="{FF2B5EF4-FFF2-40B4-BE49-F238E27FC236}">
                  <a16:creationId xmlns:a16="http://schemas.microsoft.com/office/drawing/2014/main" id="{DA7FE4BF-CB9D-407B-A469-8D2B039B7BC6}"/>
                </a:ext>
              </a:extLst>
            </p:cNvPr>
            <p:cNvSpPr/>
            <p:nvPr/>
          </p:nvSpPr>
          <p:spPr>
            <a:xfrm>
              <a:off x="5952750" y="0"/>
              <a:ext cx="3190800" cy="5143500"/>
            </a:xfrm>
            <a:prstGeom prst="rect">
              <a:avLst/>
            </a:prstGeom>
            <a:solidFill>
              <a:srgbClr val="F4F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rm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9" name="Google Shape;95;p17">
              <a:extLst>
                <a:ext uri="{FF2B5EF4-FFF2-40B4-BE49-F238E27FC236}">
                  <a16:creationId xmlns:a16="http://schemas.microsoft.com/office/drawing/2014/main" id="{ED104898-9370-4483-A1D1-7A41D6EEFA4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 amt="4000"/>
            </a:blip>
            <a:srcRect r="35064" b="35802"/>
            <a:stretch/>
          </p:blipFill>
          <p:spPr>
            <a:xfrm>
              <a:off x="5952750" y="1671125"/>
              <a:ext cx="3190803" cy="34723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257" y="433070"/>
            <a:ext cx="4333143" cy="484632"/>
          </a:xfrm>
          <a:ln>
            <a:noFill/>
          </a:ln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2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88385B7-CAE1-40CA-A97F-D4255A3F11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93622" y="767556"/>
            <a:ext cx="3190875" cy="3595688"/>
          </a:xfrm>
          <a:prstGeom prst="roundRect">
            <a:avLst>
              <a:gd name="adj" fmla="val 2040"/>
            </a:avLst>
          </a:prstGeom>
          <a:ln>
            <a:noFill/>
          </a:ln>
          <a:effectLst>
            <a:outerShdw blurRad="428625" dist="95250" dir="5400000" algn="tr" rotWithShape="0">
              <a:prstClr val="black">
                <a:alpha val="15000"/>
              </a:prstClr>
            </a:outerShdw>
          </a:effectLst>
        </p:spPr>
        <p:txBody>
          <a:bodyPr vert="horz" lIns="0" tIns="0" rIns="0" bIns="0" rtlCol="0" anchor="ctr" anchorCtr="0">
            <a:normAutofit/>
          </a:bodyPr>
          <a:lstStyle>
            <a:lvl1pPr algn="ctr">
              <a:defRPr lang="en-US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D30893A-C7F2-4443-ADAE-849982973C5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884" y="4375149"/>
            <a:ext cx="1123283" cy="27432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3F2A8D0-97C2-4F9E-8402-1CB075BFE0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8096" y="1426464"/>
            <a:ext cx="1106424" cy="493776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0CC773F0-7374-4B3D-A988-C6065142D7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6" y="1901952"/>
            <a:ext cx="1106424" cy="420624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15000"/>
              </a:lnSpc>
              <a:spcBef>
                <a:spcPts val="0"/>
              </a:spcBef>
              <a:defRPr sz="700" b="0">
                <a:solidFill>
                  <a:schemeClr val="accent4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780E775D-3ECF-4732-A904-51CE75239A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779775"/>
            <a:ext cx="1106424" cy="493776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B9C2CEA4-54BB-48BD-803F-BEA53C6EC6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3264408"/>
            <a:ext cx="1106424" cy="420624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15000"/>
              </a:lnSpc>
              <a:spcBef>
                <a:spcPts val="0"/>
              </a:spcBef>
              <a:defRPr sz="700" b="0">
                <a:solidFill>
                  <a:schemeClr val="accent4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841AD207-A826-4F95-BAAD-944A66ECFC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06624" y="1426464"/>
            <a:ext cx="1106424" cy="493776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35FA63A4-6B90-4F77-902C-ED58F46887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6624" y="1901952"/>
            <a:ext cx="1106424" cy="420624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15000"/>
              </a:lnSpc>
              <a:spcBef>
                <a:spcPts val="0"/>
              </a:spcBef>
              <a:defRPr sz="700" b="0">
                <a:solidFill>
                  <a:schemeClr val="accent4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3FF7B977-EBC0-4EA4-B829-7902377371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6624" y="2779775"/>
            <a:ext cx="1106424" cy="493776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7BFD77B1-DB7D-4456-914C-E55633F8FF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6624" y="3264408"/>
            <a:ext cx="1106424" cy="420624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lnSpc>
                <a:spcPct val="115000"/>
              </a:lnSpc>
              <a:spcBef>
                <a:spcPts val="0"/>
              </a:spcBef>
              <a:defRPr sz="700" b="0">
                <a:solidFill>
                  <a:schemeClr val="accent4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200">
                <a:solidFill>
                  <a:schemeClr val="tx2"/>
                </a:solidFill>
              </a:defRPr>
            </a:lvl3pPr>
            <a:lvl4pPr algn="ctr">
              <a:defRPr sz="1100">
                <a:solidFill>
                  <a:schemeClr val="tx2"/>
                </a:solidFill>
              </a:defRPr>
            </a:lvl4pPr>
            <a:lvl5pPr algn="ctr"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882295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solidFill>
          <a:srgbClr val="F4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8;p25">
            <a:extLst>
              <a:ext uri="{FF2B5EF4-FFF2-40B4-BE49-F238E27FC236}">
                <a16:creationId xmlns:a16="http://schemas.microsoft.com/office/drawing/2014/main" id="{583C0919-5797-4AB2-AFF9-29AC8033F5E0}"/>
              </a:ext>
            </a:extLst>
          </p:cNvPr>
          <p:cNvSpPr/>
          <p:nvPr userDrawn="1"/>
        </p:nvSpPr>
        <p:spPr>
          <a:xfrm>
            <a:off x="192000" y="191999"/>
            <a:ext cx="8760000" cy="47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219;p25">
            <a:extLst>
              <a:ext uri="{FF2B5EF4-FFF2-40B4-BE49-F238E27FC236}">
                <a16:creationId xmlns:a16="http://schemas.microsoft.com/office/drawing/2014/main" id="{6F8042E1-9EDA-4CD4-87DC-7BF399179C08}"/>
              </a:ext>
            </a:extLst>
          </p:cNvPr>
          <p:cNvPicPr preferRelativeResize="0"/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765"/>
          <a:stretch/>
        </p:blipFill>
        <p:spPr>
          <a:xfrm>
            <a:off x="6601975" y="192000"/>
            <a:ext cx="2350027" cy="475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22;p25">
            <a:extLst>
              <a:ext uri="{FF2B5EF4-FFF2-40B4-BE49-F238E27FC236}">
                <a16:creationId xmlns:a16="http://schemas.microsoft.com/office/drawing/2014/main" id="{E0752FC2-FD37-420D-A680-AF58FA10ABE8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00" y="1099973"/>
            <a:ext cx="457200" cy="3771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6CFD50-F937-4B43-A0B2-08AE89A01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096" y="1709928"/>
            <a:ext cx="5001768" cy="1883662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 i="1">
                <a:solidFill>
                  <a:schemeClr val="tx2"/>
                </a:solidFill>
              </a:defRPr>
            </a:lvl1pPr>
            <a:lvl2pPr>
              <a:defRPr sz="3200" i="1">
                <a:solidFill>
                  <a:schemeClr val="tx2"/>
                </a:solidFill>
              </a:defRPr>
            </a:lvl2pPr>
            <a:lvl3pPr>
              <a:defRPr sz="2400" i="1">
                <a:solidFill>
                  <a:schemeClr val="tx2"/>
                </a:solidFill>
              </a:defRPr>
            </a:lvl3pPr>
            <a:lvl4pPr>
              <a:defRPr sz="2000" i="1">
                <a:solidFill>
                  <a:schemeClr val="tx2"/>
                </a:solidFill>
              </a:defRPr>
            </a:lvl4pPr>
            <a:lvl5pPr>
              <a:defRPr sz="200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36C0E8-3D4E-4BCB-B344-1743DCAB35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349" y="3593592"/>
            <a:ext cx="5001768" cy="609131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700">
                <a:solidFill>
                  <a:srgbClr val="0D0D29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defRPr sz="7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76485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161037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3B1E2-2C52-244A-A2F6-34CF58FB9CA6}"/>
              </a:ext>
            </a:extLst>
          </p:cNvPr>
          <p:cNvSpPr txBox="1"/>
          <p:nvPr userDrawn="1"/>
        </p:nvSpPr>
        <p:spPr>
          <a:xfrm>
            <a:off x="3454546" y="4869656"/>
            <a:ext cx="22349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aseline="0" dirty="0">
                <a:solidFill>
                  <a:schemeClr val="tx1"/>
                </a:solidFill>
              </a:rPr>
              <a:t>©2021  Praetorian Security, Inc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44106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2" r:id="rId2"/>
    <p:sldLayoutId id="2147483731" r:id="rId3"/>
    <p:sldLayoutId id="2147483733" r:id="rId4"/>
    <p:sldLayoutId id="2147483704" r:id="rId5"/>
    <p:sldLayoutId id="2147483719" r:id="rId6"/>
    <p:sldLayoutId id="2147483663" r:id="rId7"/>
    <p:sldLayoutId id="2147483706" r:id="rId8"/>
    <p:sldLayoutId id="2147483668" r:id="rId9"/>
    <p:sldLayoutId id="2147483724" r:id="rId10"/>
    <p:sldLayoutId id="2147483676" r:id="rId11"/>
    <p:sldLayoutId id="2147483677" r:id="rId12"/>
    <p:sldLayoutId id="2147483678" r:id="rId13"/>
    <p:sldLayoutId id="2147483725" r:id="rId14"/>
    <p:sldLayoutId id="2147483726" r:id="rId15"/>
    <p:sldLayoutId id="2147483734" r:id="rId16"/>
    <p:sldLayoutId id="2147483727" r:id="rId17"/>
    <p:sldLayoutId id="2147483728" r:id="rId18"/>
    <p:sldLayoutId id="2147483729" r:id="rId19"/>
    <p:sldLayoutId id="2147483669" r:id="rId20"/>
    <p:sldLayoutId id="2147483735" r:id="rId2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15000"/>
        </a:lnSpc>
        <a:spcBef>
          <a:spcPts val="0"/>
        </a:spcBef>
        <a:buFont typeface="Arial" panose="020B0604020202020204" pitchFamily="34" charset="0"/>
        <a:buNone/>
        <a:defRPr sz="21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114000"/>
        </a:lnSpc>
        <a:spcBef>
          <a:spcPts val="375"/>
        </a:spcBef>
        <a:buFont typeface="Arial" panose="020B0604020202020204" pitchFamily="34" charset="0"/>
        <a:buNone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114000"/>
        </a:lnSpc>
        <a:spcBef>
          <a:spcPts val="375"/>
        </a:spcBef>
        <a:buFont typeface="Arial" panose="020B0604020202020204" pitchFamily="34" charset="0"/>
        <a:buNone/>
        <a:defRPr sz="15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114000"/>
        </a:lnSpc>
        <a:spcBef>
          <a:spcPts val="375"/>
        </a:spcBef>
        <a:buFont typeface="Arial" panose="020B0604020202020204" pitchFamily="34" charset="0"/>
        <a:buNone/>
        <a:defRPr sz="135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114000"/>
        </a:lnSpc>
        <a:spcBef>
          <a:spcPts val="375"/>
        </a:spcBef>
        <a:buFont typeface="Arial" panose="020B0604020202020204" pitchFamily="34" charset="0"/>
        <a:buNone/>
        <a:defRPr sz="135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13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B47BD-5600-47A1-BBCC-68A5850404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“If a message is received with both a Transfer-Encoding header field and a Content-Length header field, the latter MUST be ignored.”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BDA84-8ED5-4C75-B7B4-450F65B855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- RFC 2616</a:t>
            </a:r>
          </a:p>
        </p:txBody>
      </p:sp>
    </p:spTree>
    <p:extLst>
      <p:ext uri="{BB962C8B-B14F-4D97-AF65-F5344CB8AC3E}">
        <p14:creationId xmlns:p14="http://schemas.microsoft.com/office/powerpoint/2010/main" val="630681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A318C-E626-D641-B842-E13DDC3F6F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3868C-A687-1E4A-BDAB-E5D12D0D76D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2257" y="1112054"/>
            <a:ext cx="5243532" cy="305232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Whenever we find a way to hide the Transfer-Encoding header from one server in a chain it will fall back to using the Content-Length and we can desynchronize the whole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256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89E5-24D9-9F44-BABE-2CBD5D247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Quick aside: chunked encoding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CE204-AA21-1142-92BC-B47660032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 tools like Burp, requests and responses are automatically buffer chunked for ease of editing</a:t>
            </a:r>
          </a:p>
          <a:p>
            <a:pPr>
              <a:lnSpc>
                <a:spcPct val="150000"/>
              </a:lnSpc>
            </a:pPr>
            <a:r>
              <a:rPr lang="en-US" dirty="0"/>
              <a:t>Each chunk consists of the chunk size, followed by a new line, followed by the contents of the chunk</a:t>
            </a:r>
          </a:p>
          <a:p>
            <a:pPr>
              <a:lnSpc>
                <a:spcPct val="150000"/>
              </a:lnSpc>
            </a:pPr>
            <a:r>
              <a:rPr lang="en-US" dirty="0"/>
              <a:t>The message is terminated with a chunk size of 0</a:t>
            </a:r>
          </a:p>
        </p:txBody>
      </p:sp>
    </p:spTree>
    <p:extLst>
      <p:ext uri="{BB962C8B-B14F-4D97-AF65-F5344CB8AC3E}">
        <p14:creationId xmlns:p14="http://schemas.microsoft.com/office/powerpoint/2010/main" val="3426174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517D-D5D6-3E47-BA9A-DCA8035DD9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Smuggling attack example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C0265-D279-DF42-8C62-4BFCF33F1D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2256" y="1050324"/>
            <a:ext cx="5135249" cy="3163330"/>
          </a:xfrm>
        </p:spPr>
        <p:txBody>
          <a:bodyPr>
            <a:normAutofit/>
          </a:bodyPr>
          <a:lstStyle/>
          <a:p>
            <a:r>
              <a:rPr lang="en-US" dirty="0"/>
              <a:t>If the front-end doesn’t support Transfer-Encoding, it will be sent to the back-end and the socket is again poisoned with the orange data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318B153-D75B-3A42-9089-1AA371A9C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544" y="1179095"/>
            <a:ext cx="3151456" cy="335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1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89E5-24D9-9F44-BABE-2CBD5D247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 Different attack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CE204-AA21-1142-92BC-B47660032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CL:TE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front-end server uses  the Content-Length header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Back-end server uses the Transfer-Encoding header</a:t>
            </a:r>
          </a:p>
          <a:p>
            <a:pPr>
              <a:lnSpc>
                <a:spcPct val="150000"/>
              </a:lnSpc>
            </a:pPr>
            <a:r>
              <a:rPr lang="en-US" dirty="0"/>
              <a:t>TE:CL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front-end server uses  the Transfer-Encoding header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back-end server uses the Content-Length header</a:t>
            </a:r>
          </a:p>
        </p:txBody>
      </p:sp>
    </p:spTree>
    <p:extLst>
      <p:ext uri="{BB962C8B-B14F-4D97-AF65-F5344CB8AC3E}">
        <p14:creationId xmlns:p14="http://schemas.microsoft.com/office/powerpoint/2010/main" val="2837107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89E5-24D9-9F44-BABE-2CBD5D247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would this do?</a:t>
            </a:r>
          </a:p>
        </p:txBody>
      </p:sp>
      <p:pic>
        <p:nvPicPr>
          <p:cNvPr id="6" name="Google Shape;234;p38">
            <a:extLst>
              <a:ext uri="{FF2B5EF4-FFF2-40B4-BE49-F238E27FC236}">
                <a16:creationId xmlns:a16="http://schemas.microsoft.com/office/drawing/2014/main" id="{55009B23-E29C-8341-B3AF-26136F942B0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8941" y="1032819"/>
            <a:ext cx="5348475" cy="3565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483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FD63A-6E5C-4010-BD6B-E713FE3ED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192" y="2178050"/>
            <a:ext cx="5415573" cy="54610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How to find vulnerable servers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F01DFBB-7064-564C-A114-6B53D04CA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552" y="4339793"/>
            <a:ext cx="2143522" cy="52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08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89E5-24D9-9F44-BABE-2CBD5D247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Detecting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CE204-AA21-1142-92BC-B47660032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HTTP Request Smuggler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 </a:t>
            </a:r>
            <a:r>
              <a:rPr lang="en-US" dirty="0" err="1"/>
              <a:t>BApp</a:t>
            </a:r>
            <a:r>
              <a:rPr lang="en-US" dirty="0"/>
              <a:t> store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From </a:t>
            </a:r>
            <a:r>
              <a:rPr lang="en-US" dirty="0" err="1"/>
              <a:t>PortSwigger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848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89E5-24D9-9F44-BABE-2CBD5D247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Burp Extension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CE204-AA21-1142-92BC-B47660032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2256" y="1050324"/>
            <a:ext cx="2677119" cy="31633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request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b="1" dirty="0"/>
              <a:t>Launch Smuggle probe</a:t>
            </a:r>
          </a:p>
          <a:p>
            <a:pPr>
              <a:lnSpc>
                <a:spcPct val="150000"/>
              </a:lnSpc>
            </a:pPr>
            <a:r>
              <a:rPr lang="en-US" dirty="0"/>
              <a:t>View the requests in </a:t>
            </a:r>
            <a:r>
              <a:rPr lang="en-US" b="1" dirty="0"/>
              <a:t>Flow</a:t>
            </a:r>
            <a:r>
              <a:rPr lang="en-US" dirty="0"/>
              <a:t> extension</a:t>
            </a:r>
          </a:p>
        </p:txBody>
      </p:sp>
      <p:pic>
        <p:nvPicPr>
          <p:cNvPr id="4" name="Google Shape;276;p44">
            <a:extLst>
              <a:ext uri="{FF2B5EF4-FFF2-40B4-BE49-F238E27FC236}">
                <a16:creationId xmlns:a16="http://schemas.microsoft.com/office/drawing/2014/main" id="{CCE6CF01-232F-F744-8193-AB46411A9DD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077" r="21426" b="7970"/>
          <a:stretch/>
        </p:blipFill>
        <p:spPr>
          <a:xfrm>
            <a:off x="3449375" y="0"/>
            <a:ext cx="5694627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1804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>
            <a:spLocks noGrp="1"/>
          </p:cNvSpPr>
          <p:nvPr>
            <p:ph type="body" idx="1"/>
          </p:nvPr>
        </p:nvSpPr>
        <p:spPr>
          <a:xfrm>
            <a:off x="477151" y="960800"/>
            <a:ext cx="2830800" cy="3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800"/>
              <a:buChar char="‣"/>
            </a:pPr>
            <a:r>
              <a:rPr lang="en"/>
              <a:t>Review extension in Extensions tab</a:t>
            </a:r>
            <a:endParaRPr/>
          </a:p>
        </p:txBody>
      </p:sp>
      <p:sp>
        <p:nvSpPr>
          <p:cNvPr id="313" name="Google Shape;313;p49"/>
          <p:cNvSpPr txBox="1">
            <a:spLocks noGrp="1"/>
          </p:cNvSpPr>
          <p:nvPr>
            <p:ph type="title"/>
          </p:nvPr>
        </p:nvSpPr>
        <p:spPr>
          <a:xfrm>
            <a:off x="477143" y="229642"/>
            <a:ext cx="8189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SemiBold"/>
              <a:buNone/>
            </a:pPr>
            <a:r>
              <a:rPr lang="en"/>
              <a:t>Burp Scanner</a:t>
            </a:r>
            <a:endParaRPr sz="2000" b="0" i="0" u="none" strike="noStrike" cap="none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14" name="Google Shape;314;p49"/>
          <p:cNvSpPr txBox="1">
            <a:spLocks noGrp="1"/>
          </p:cNvSpPr>
          <p:nvPr>
            <p:ph type="sldNum" idx="12"/>
          </p:nvPr>
        </p:nvSpPr>
        <p:spPr>
          <a:xfrm>
            <a:off x="499546" y="4656171"/>
            <a:ext cx="112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800"/>
              <a:buFont typeface="Open Sans"/>
              <a:buNone/>
            </a:pPr>
            <a:fld id="{00000000-1234-1234-1234-123412341234}" type="slidenum">
              <a:rPr lang="en" sz="500" cap="none">
                <a:solidFill>
                  <a:srgbClr val="A6AAA9"/>
                </a:solidFill>
              </a:rPr>
              <a:t>19</a:t>
            </a:fld>
            <a:endParaRPr sz="500"/>
          </a:p>
        </p:txBody>
      </p:sp>
      <p:pic>
        <p:nvPicPr>
          <p:cNvPr id="315" name="Google Shape;315;p49"/>
          <p:cNvPicPr preferRelativeResize="0"/>
          <p:nvPr/>
        </p:nvPicPr>
        <p:blipFill rotWithShape="1">
          <a:blip r:embed="rId3">
            <a:alphaModFix/>
          </a:blip>
          <a:srcRect l="32600" t="32478" b="8694"/>
          <a:stretch/>
        </p:blipFill>
        <p:spPr>
          <a:xfrm>
            <a:off x="131363" y="0"/>
            <a:ext cx="888127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9"/>
          <p:cNvSpPr/>
          <p:nvPr/>
        </p:nvSpPr>
        <p:spPr>
          <a:xfrm>
            <a:off x="2394700" y="2031300"/>
            <a:ext cx="4230000" cy="24597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9"/>
          <p:cNvSpPr txBox="1"/>
          <p:nvPr/>
        </p:nvSpPr>
        <p:spPr>
          <a:xfrm>
            <a:off x="987675" y="913175"/>
            <a:ext cx="2413500" cy="478200"/>
          </a:xfrm>
          <a:prstGeom prst="rect">
            <a:avLst/>
          </a:prstGeom>
          <a:solidFill>
            <a:srgbClr val="CC0000"/>
          </a:solidFill>
          <a:ln w="1143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504 = Success!</a:t>
            </a:r>
            <a:endParaRPr sz="24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FD63A-6E5C-4010-BD6B-E713FE3EDA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HTTP Request Smuggling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F01DFBB-7064-564C-A114-6B53D04CA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552" y="4339793"/>
            <a:ext cx="2143522" cy="52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78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89E5-24D9-9F44-BABE-2CBD5D247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Exploiting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CE204-AA21-1142-92BC-B47660032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Turbo Intruder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Burp extension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Comes with HTTP Request Smuggler extension</a:t>
            </a:r>
          </a:p>
        </p:txBody>
      </p:sp>
    </p:spTree>
    <p:extLst>
      <p:ext uri="{BB962C8B-B14F-4D97-AF65-F5344CB8AC3E}">
        <p14:creationId xmlns:p14="http://schemas.microsoft.com/office/powerpoint/2010/main" val="1903629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89E5-24D9-9F44-BABE-2CBD5D247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Burp Extension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CE204-AA21-1142-92BC-B47660032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2256" y="1050324"/>
            <a:ext cx="2677119" cy="31633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Review request from issue results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b="1" dirty="0"/>
              <a:t>Smuggle attack</a:t>
            </a:r>
          </a:p>
        </p:txBody>
      </p:sp>
      <p:pic>
        <p:nvPicPr>
          <p:cNvPr id="4" name="Google Shape;276;p44">
            <a:extLst>
              <a:ext uri="{FF2B5EF4-FFF2-40B4-BE49-F238E27FC236}">
                <a16:creationId xmlns:a16="http://schemas.microsoft.com/office/drawing/2014/main" id="{CCE6CF01-232F-F744-8193-AB46411A9DD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077" r="21426" b="7970"/>
          <a:stretch/>
        </p:blipFill>
        <p:spPr>
          <a:xfrm>
            <a:off x="3449375" y="0"/>
            <a:ext cx="569462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62;p55">
            <a:extLst>
              <a:ext uri="{FF2B5EF4-FFF2-40B4-BE49-F238E27FC236}">
                <a16:creationId xmlns:a16="http://schemas.microsoft.com/office/drawing/2014/main" id="{EB1418D4-4B13-AC46-95B1-2844686233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32" r="-6947"/>
          <a:stretch/>
        </p:blipFill>
        <p:spPr>
          <a:xfrm>
            <a:off x="3449375" y="-1"/>
            <a:ext cx="6093950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5390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89E5-24D9-9F44-BABE-2CBD5D247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Attack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CE204-AA21-1142-92BC-B47660032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Smuggle a redirect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e.g. cause </a:t>
            </a:r>
            <a:r>
              <a:rPr lang="en-US" dirty="0">
                <a:solidFill>
                  <a:schemeClr val="accent5"/>
                </a:solidFill>
              </a:rPr>
              <a:t>/static/</a:t>
            </a:r>
            <a:r>
              <a:rPr lang="en-US" dirty="0" err="1">
                <a:solidFill>
                  <a:schemeClr val="accent5"/>
                </a:solidFill>
              </a:rPr>
              <a:t>main.js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to redirect to </a:t>
            </a:r>
            <a:r>
              <a:rPr lang="en-US" dirty="0">
                <a:solidFill>
                  <a:srgbClr val="C00000"/>
                </a:solidFill>
              </a:rPr>
              <a:t>//</a:t>
            </a:r>
            <a:r>
              <a:rPr lang="en-US" dirty="0" err="1">
                <a:solidFill>
                  <a:srgbClr val="C00000"/>
                </a:solidFill>
              </a:rPr>
              <a:t>attacker.com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main.js</a:t>
            </a: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Smuggle a POST request to steal data</a:t>
            </a:r>
          </a:p>
          <a:p>
            <a:pPr marL="7937" indent="0">
              <a:lnSpc>
                <a:spcPct val="120000"/>
              </a:lnSpc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POST /name HTTP/1.1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	Cookie: username=attacker;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	Content-Length: 100</a:t>
            </a:r>
            <a:br>
              <a:rPr lang="en-US" dirty="0">
                <a:solidFill>
                  <a:srgbClr val="C00000"/>
                </a:solidFill>
              </a:rPr>
            </a:b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name=GET / HTTP/1.1…</a:t>
            </a:r>
          </a:p>
          <a:p>
            <a:pPr>
              <a:lnSpc>
                <a:spcPct val="120000"/>
              </a:lnSpc>
            </a:pPr>
            <a:r>
              <a:rPr lang="en-US" dirty="0"/>
              <a:t>Smuggle cross-site scripting</a:t>
            </a:r>
          </a:p>
          <a:p>
            <a:pPr marL="7937" indent="0">
              <a:lnSpc>
                <a:spcPct val="120000"/>
              </a:lnSpc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GET / HTTP/1.1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	User-Agent: &lt;script&gt;alert(1)&lt;/script&gt;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118704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FD63A-6E5C-4010-BD6B-E713FE3ED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192" y="2178050"/>
            <a:ext cx="5415573" cy="54610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Proof-of-concept: ACME challenge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F01DFBB-7064-564C-A114-6B53D04CA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552" y="4339793"/>
            <a:ext cx="2143522" cy="52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43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/>
          <p:cNvSpPr txBox="1">
            <a:spLocks noGrp="1"/>
          </p:cNvSpPr>
          <p:nvPr>
            <p:ph type="title"/>
          </p:nvPr>
        </p:nvSpPr>
        <p:spPr>
          <a:xfrm>
            <a:off x="477143" y="229642"/>
            <a:ext cx="8189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SemiBold"/>
              <a:buNone/>
            </a:pPr>
            <a:r>
              <a:rPr lang="en"/>
              <a:t>ACME HTTP-01 Challenge</a:t>
            </a:r>
            <a:endParaRPr/>
          </a:p>
        </p:txBody>
      </p:sp>
      <p:sp>
        <p:nvSpPr>
          <p:cNvPr id="429" name="Google Shape;429;p64"/>
          <p:cNvSpPr txBox="1">
            <a:spLocks noGrp="1"/>
          </p:cNvSpPr>
          <p:nvPr>
            <p:ph type="sldNum" idx="12"/>
          </p:nvPr>
        </p:nvSpPr>
        <p:spPr>
          <a:xfrm>
            <a:off x="499546" y="4656171"/>
            <a:ext cx="112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800"/>
              <a:buFont typeface="Open Sans"/>
              <a:buNone/>
            </a:pPr>
            <a:fld id="{00000000-1234-1234-1234-123412341234}" type="slidenum">
              <a:rPr lang="en" sz="500" cap="none">
                <a:solidFill>
                  <a:srgbClr val="A6AAA9"/>
                </a:solidFill>
              </a:rPr>
              <a:t>24</a:t>
            </a:fld>
            <a:endParaRPr sz="500"/>
          </a:p>
        </p:txBody>
      </p:sp>
      <p:pic>
        <p:nvPicPr>
          <p:cNvPr id="430" name="Google Shape;430;p64"/>
          <p:cNvPicPr preferRelativeResize="0"/>
          <p:nvPr/>
        </p:nvPicPr>
        <p:blipFill rotWithShape="1">
          <a:blip r:embed="rId3">
            <a:alphaModFix/>
          </a:blip>
          <a:srcRect b="38964"/>
          <a:stretch/>
        </p:blipFill>
        <p:spPr>
          <a:xfrm>
            <a:off x="753825" y="946090"/>
            <a:ext cx="7636349" cy="31392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5"/>
          <p:cNvSpPr txBox="1">
            <a:spLocks noGrp="1"/>
          </p:cNvSpPr>
          <p:nvPr>
            <p:ph type="title"/>
          </p:nvPr>
        </p:nvSpPr>
        <p:spPr>
          <a:xfrm>
            <a:off x="477143" y="229642"/>
            <a:ext cx="8189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SemiBold"/>
              <a:buNone/>
            </a:pPr>
            <a:r>
              <a:rPr lang="en"/>
              <a:t>ACME HTTP-01 Challenge</a:t>
            </a:r>
            <a:endParaRPr/>
          </a:p>
        </p:txBody>
      </p:sp>
      <p:sp>
        <p:nvSpPr>
          <p:cNvPr id="436" name="Google Shape;436;p65"/>
          <p:cNvSpPr txBox="1">
            <a:spLocks noGrp="1"/>
          </p:cNvSpPr>
          <p:nvPr>
            <p:ph type="sldNum" idx="12"/>
          </p:nvPr>
        </p:nvSpPr>
        <p:spPr>
          <a:xfrm>
            <a:off x="499546" y="4656171"/>
            <a:ext cx="112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800"/>
              <a:buFont typeface="Open Sans"/>
              <a:buNone/>
            </a:pPr>
            <a:fld id="{00000000-1234-1234-1234-123412341234}" type="slidenum">
              <a:rPr lang="en" sz="500" cap="none">
                <a:solidFill>
                  <a:srgbClr val="A6AAA9"/>
                </a:solidFill>
              </a:rPr>
              <a:t>25</a:t>
            </a:fld>
            <a:endParaRPr sz="500"/>
          </a:p>
        </p:txBody>
      </p:sp>
      <p:pic>
        <p:nvPicPr>
          <p:cNvPr id="437" name="Google Shape;437;p65"/>
          <p:cNvPicPr preferRelativeResize="0"/>
          <p:nvPr/>
        </p:nvPicPr>
        <p:blipFill rotWithShape="1">
          <a:blip r:embed="rId3">
            <a:alphaModFix/>
          </a:blip>
          <a:srcRect b="38964"/>
          <a:stretch/>
        </p:blipFill>
        <p:spPr>
          <a:xfrm>
            <a:off x="753825" y="946090"/>
            <a:ext cx="7636349" cy="31392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8" name="Google Shape;438;p65"/>
          <p:cNvSpPr/>
          <p:nvPr/>
        </p:nvSpPr>
        <p:spPr>
          <a:xfrm>
            <a:off x="888831" y="2746600"/>
            <a:ext cx="5201700" cy="211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65"/>
          <p:cNvSpPr/>
          <p:nvPr/>
        </p:nvSpPr>
        <p:spPr>
          <a:xfrm>
            <a:off x="888828" y="3612975"/>
            <a:ext cx="3089100" cy="211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>
            <a:spLocks noGrp="1"/>
          </p:cNvSpPr>
          <p:nvPr>
            <p:ph type="body" idx="1"/>
          </p:nvPr>
        </p:nvSpPr>
        <p:spPr>
          <a:xfrm>
            <a:off x="477143" y="960796"/>
            <a:ext cx="8189700" cy="3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indent="-342900">
              <a:spcBef>
                <a:spcPts val="0"/>
              </a:spcBef>
              <a:buClr>
                <a:srgbClr val="F5D227"/>
              </a:buClr>
              <a:buSzPts val="1800"/>
            </a:pPr>
            <a:r>
              <a:rPr lang="en" dirty="0"/>
              <a:t>Use request smuggling to influence ACME verifiers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‣"/>
            </a:pPr>
            <a:r>
              <a:rPr lang="en" dirty="0"/>
              <a:t>Redirect </a:t>
            </a:r>
            <a:r>
              <a:rPr lang="en" dirty="0">
                <a:solidFill>
                  <a:srgbClr val="6AA84F"/>
                </a:solidFill>
              </a:rPr>
              <a:t>/.well-known/acme-challenge/&lt;token&gt;</a:t>
            </a:r>
            <a:r>
              <a:rPr lang="en" dirty="0"/>
              <a:t> to an attacker domain</a:t>
            </a:r>
            <a:endParaRPr dirty="0"/>
          </a:p>
        </p:txBody>
      </p:sp>
      <p:sp>
        <p:nvSpPr>
          <p:cNvPr id="445" name="Google Shape;445;p66"/>
          <p:cNvSpPr txBox="1">
            <a:spLocks noGrp="1"/>
          </p:cNvSpPr>
          <p:nvPr>
            <p:ph type="title"/>
          </p:nvPr>
        </p:nvSpPr>
        <p:spPr>
          <a:xfrm>
            <a:off x="477143" y="229642"/>
            <a:ext cx="8189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SemiBold"/>
              <a:buNone/>
            </a:pPr>
            <a:r>
              <a:rPr lang="en"/>
              <a:t>ACME HTTP-01 Challenge: Idea</a:t>
            </a:r>
            <a:endParaRPr sz="2000" b="0" i="0" u="none" strike="noStrike" cap="none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46" name="Google Shape;446;p66"/>
          <p:cNvSpPr txBox="1">
            <a:spLocks noGrp="1"/>
          </p:cNvSpPr>
          <p:nvPr>
            <p:ph type="sldNum" idx="12"/>
          </p:nvPr>
        </p:nvSpPr>
        <p:spPr>
          <a:xfrm>
            <a:off x="499546" y="4656171"/>
            <a:ext cx="112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800"/>
              <a:buFont typeface="Open Sans"/>
              <a:buNone/>
            </a:pPr>
            <a:fld id="{00000000-1234-1234-1234-123412341234}" type="slidenum">
              <a:rPr lang="en" sz="500" cap="none">
                <a:solidFill>
                  <a:srgbClr val="A6AAA9"/>
                </a:solidFill>
              </a:rPr>
              <a:t>26</a:t>
            </a:fld>
            <a:endParaRPr sz="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7"/>
          <p:cNvSpPr txBox="1">
            <a:spLocks noGrp="1"/>
          </p:cNvSpPr>
          <p:nvPr>
            <p:ph type="title" idx="4294967295"/>
          </p:nvPr>
        </p:nvSpPr>
        <p:spPr>
          <a:xfrm>
            <a:off x="477143" y="229642"/>
            <a:ext cx="8189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SemiBold"/>
              <a:buNone/>
            </a:pPr>
            <a:r>
              <a:rPr lang="en"/>
              <a:t>Forcing a Redirect</a:t>
            </a:r>
            <a:endParaRPr/>
          </a:p>
        </p:txBody>
      </p:sp>
      <p:cxnSp>
        <p:nvCxnSpPr>
          <p:cNvPr id="452" name="Google Shape;452;p67"/>
          <p:cNvCxnSpPr/>
          <p:nvPr/>
        </p:nvCxnSpPr>
        <p:spPr>
          <a:xfrm>
            <a:off x="-4166" y="755009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DCDEE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67"/>
          <p:cNvCxnSpPr/>
          <p:nvPr/>
        </p:nvCxnSpPr>
        <p:spPr>
          <a:xfrm>
            <a:off x="-4166" y="757391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DCDEE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4" name="Google Shape;4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309" y="860981"/>
            <a:ext cx="5843370" cy="413085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8"/>
          <p:cNvSpPr txBox="1">
            <a:spLocks noGrp="1"/>
          </p:cNvSpPr>
          <p:nvPr>
            <p:ph type="body" idx="1"/>
          </p:nvPr>
        </p:nvSpPr>
        <p:spPr>
          <a:xfrm>
            <a:off x="477143" y="960796"/>
            <a:ext cx="8189700" cy="3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CC0000"/>
                </a:solidFill>
              </a:rPr>
              <a:t>POST / HTTP/1.1</a:t>
            </a:r>
            <a:br>
              <a:rPr lang="en" sz="1400">
                <a:solidFill>
                  <a:srgbClr val="CC0000"/>
                </a:solidFill>
              </a:rPr>
            </a:br>
            <a:r>
              <a:rPr lang="en" sz="1400">
                <a:solidFill>
                  <a:srgbClr val="CC0000"/>
                </a:solidFill>
              </a:rPr>
              <a:t>Host: attacker.com</a:t>
            </a:r>
            <a:br>
              <a:rPr lang="en" sz="1400">
                <a:solidFill>
                  <a:srgbClr val="CC0000"/>
                </a:solidFill>
              </a:rPr>
            </a:br>
            <a:br>
              <a:rPr lang="en" sz="1400">
                <a:solidFill>
                  <a:srgbClr val="CC0000"/>
                </a:solidFill>
              </a:rPr>
            </a:br>
            <a:endParaRPr sz="1400">
              <a:solidFill>
                <a:srgbClr val="CC0000"/>
              </a:solidFill>
            </a:endParaRPr>
          </a:p>
        </p:txBody>
      </p:sp>
      <p:sp>
        <p:nvSpPr>
          <p:cNvPr id="460" name="Google Shape;460;p68"/>
          <p:cNvSpPr txBox="1">
            <a:spLocks noGrp="1"/>
          </p:cNvSpPr>
          <p:nvPr>
            <p:ph type="title"/>
          </p:nvPr>
        </p:nvSpPr>
        <p:spPr>
          <a:xfrm>
            <a:off x="477143" y="229642"/>
            <a:ext cx="8189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SemiBold"/>
              <a:buNone/>
            </a:pPr>
            <a:r>
              <a:rPr lang="en"/>
              <a:t>Pritunl: Redirect Request</a:t>
            </a:r>
            <a:endParaRPr/>
          </a:p>
        </p:txBody>
      </p:sp>
      <p:sp>
        <p:nvSpPr>
          <p:cNvPr id="461" name="Google Shape;461;p68"/>
          <p:cNvSpPr txBox="1">
            <a:spLocks noGrp="1"/>
          </p:cNvSpPr>
          <p:nvPr>
            <p:ph type="sldNum" idx="12"/>
          </p:nvPr>
        </p:nvSpPr>
        <p:spPr>
          <a:xfrm>
            <a:off x="499546" y="4656171"/>
            <a:ext cx="112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800"/>
              <a:buFont typeface="Open Sans"/>
              <a:buNone/>
            </a:pPr>
            <a:fld id="{00000000-1234-1234-1234-123412341234}" type="slidenum">
              <a:rPr lang="en" sz="500" cap="none">
                <a:solidFill>
                  <a:srgbClr val="A6AAA9"/>
                </a:solidFill>
              </a:rPr>
              <a:t>28</a:t>
            </a:fld>
            <a:endParaRPr sz="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9"/>
          <p:cNvSpPr txBox="1">
            <a:spLocks noGrp="1"/>
          </p:cNvSpPr>
          <p:nvPr>
            <p:ph type="title"/>
          </p:nvPr>
        </p:nvSpPr>
        <p:spPr>
          <a:xfrm>
            <a:off x="477143" y="229642"/>
            <a:ext cx="8189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SemiBold"/>
              <a:buNone/>
            </a:pPr>
            <a:r>
              <a:rPr lang="en"/>
              <a:t>Pritunl: Redirect Response</a:t>
            </a:r>
            <a:endParaRPr/>
          </a:p>
        </p:txBody>
      </p:sp>
      <p:sp>
        <p:nvSpPr>
          <p:cNvPr id="467" name="Google Shape;467;p69"/>
          <p:cNvSpPr txBox="1">
            <a:spLocks noGrp="1"/>
          </p:cNvSpPr>
          <p:nvPr>
            <p:ph type="sldNum" idx="12"/>
          </p:nvPr>
        </p:nvSpPr>
        <p:spPr>
          <a:xfrm>
            <a:off x="499546" y="4656171"/>
            <a:ext cx="112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800"/>
              <a:buFont typeface="Open Sans"/>
              <a:buNone/>
            </a:pPr>
            <a:fld id="{00000000-1234-1234-1234-123412341234}" type="slidenum">
              <a:rPr lang="en" sz="500" cap="none">
                <a:solidFill>
                  <a:srgbClr val="A6AAA9"/>
                </a:solidFill>
              </a:rPr>
              <a:t>29</a:t>
            </a:fld>
            <a:endParaRPr sz="500"/>
          </a:p>
        </p:txBody>
      </p:sp>
      <p:sp>
        <p:nvSpPr>
          <p:cNvPr id="468" name="Google Shape;468;p69"/>
          <p:cNvSpPr txBox="1">
            <a:spLocks noGrp="1"/>
          </p:cNvSpPr>
          <p:nvPr>
            <p:ph type="body" idx="1"/>
          </p:nvPr>
        </p:nvSpPr>
        <p:spPr>
          <a:xfrm>
            <a:off x="477143" y="960796"/>
            <a:ext cx="8189700" cy="3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C78D8"/>
                </a:solidFill>
              </a:rPr>
              <a:t>HTTP/1.1 301 Moved Permanently</a:t>
            </a:r>
            <a:br>
              <a:rPr lang="en" sz="1400">
                <a:solidFill>
                  <a:srgbClr val="3C78D8"/>
                </a:solidFill>
              </a:rPr>
            </a:br>
            <a:r>
              <a:rPr lang="en" sz="1400">
                <a:solidFill>
                  <a:srgbClr val="3C78D8"/>
                </a:solidFill>
              </a:rPr>
              <a:t>Location: https://attacker.com</a:t>
            </a:r>
            <a:br>
              <a:rPr lang="en" sz="1400">
                <a:solidFill>
                  <a:srgbClr val="3C78D8"/>
                </a:solidFill>
              </a:rPr>
            </a:br>
            <a:r>
              <a:rPr lang="en" sz="1400">
                <a:solidFill>
                  <a:srgbClr val="3C78D8"/>
                </a:solidFill>
              </a:rPr>
              <a:t>Date: Sun, 22 Sep 2019 03:44:18 GMT</a:t>
            </a:r>
            <a:br>
              <a:rPr lang="en" sz="1400">
                <a:solidFill>
                  <a:srgbClr val="3C78D8"/>
                </a:solidFill>
              </a:rPr>
            </a:br>
            <a:r>
              <a:rPr lang="en" sz="1400">
                <a:solidFill>
                  <a:srgbClr val="3C78D8"/>
                </a:solidFill>
              </a:rPr>
              <a:t>Content-Length: 0</a:t>
            </a:r>
            <a:br>
              <a:rPr lang="en" sz="1400">
                <a:solidFill>
                  <a:srgbClr val="3C78D8"/>
                </a:solidFill>
              </a:rPr>
            </a:br>
            <a:r>
              <a:rPr lang="en" sz="1400">
                <a:solidFill>
                  <a:srgbClr val="3C78D8"/>
                </a:solidFill>
              </a:rPr>
              <a:t>Content-Type: text/plain; charset=utf-8</a:t>
            </a:r>
            <a:endParaRPr sz="1400">
              <a:solidFill>
                <a:srgbClr val="3C78D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4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517D-D5D6-3E47-BA9A-DCA8035DD9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C0265-D279-DF42-8C62-4BFCF33F1D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What is it??</a:t>
            </a:r>
          </a:p>
          <a:p>
            <a:pPr>
              <a:lnSpc>
                <a:spcPct val="150000"/>
              </a:lnSpc>
            </a:pPr>
            <a:r>
              <a:rPr lang="en-US" dirty="0"/>
              <a:t>How can you find vulnerable servers?</a:t>
            </a:r>
          </a:p>
          <a:p>
            <a:pPr>
              <a:lnSpc>
                <a:spcPct val="150000"/>
              </a:lnSpc>
            </a:pPr>
            <a:r>
              <a:rPr lang="en-US" dirty="0"/>
              <a:t>Proof-of-concept: ACME challenge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72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0"/>
          <p:cNvSpPr txBox="1">
            <a:spLocks noGrp="1"/>
          </p:cNvSpPr>
          <p:nvPr>
            <p:ph type="title"/>
          </p:nvPr>
        </p:nvSpPr>
        <p:spPr>
          <a:xfrm>
            <a:off x="477143" y="229642"/>
            <a:ext cx="8189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SemiBold"/>
              <a:buNone/>
            </a:pPr>
            <a:r>
              <a:rPr lang="en"/>
              <a:t>ACME HTTP-01 Challenge: Redirect Request</a:t>
            </a:r>
            <a:endParaRPr/>
          </a:p>
        </p:txBody>
      </p:sp>
      <p:sp>
        <p:nvSpPr>
          <p:cNvPr id="474" name="Google Shape;474;p70"/>
          <p:cNvSpPr txBox="1">
            <a:spLocks noGrp="1"/>
          </p:cNvSpPr>
          <p:nvPr>
            <p:ph type="sldNum" idx="12"/>
          </p:nvPr>
        </p:nvSpPr>
        <p:spPr>
          <a:xfrm>
            <a:off x="499546" y="4656171"/>
            <a:ext cx="112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800"/>
              <a:buFont typeface="Open Sans"/>
              <a:buNone/>
            </a:pPr>
            <a:fld id="{00000000-1234-1234-1234-123412341234}" type="slidenum">
              <a:rPr lang="en" sz="500" cap="none">
                <a:solidFill>
                  <a:srgbClr val="A6AAA9"/>
                </a:solidFill>
              </a:rPr>
              <a:t>30</a:t>
            </a:fld>
            <a:endParaRPr sz="500"/>
          </a:p>
        </p:txBody>
      </p:sp>
      <p:sp>
        <p:nvSpPr>
          <p:cNvPr id="475" name="Google Shape;475;p70"/>
          <p:cNvSpPr txBox="1">
            <a:spLocks noGrp="1"/>
          </p:cNvSpPr>
          <p:nvPr>
            <p:ph type="body" idx="1"/>
          </p:nvPr>
        </p:nvSpPr>
        <p:spPr>
          <a:xfrm>
            <a:off x="499546" y="1342371"/>
            <a:ext cx="8189700" cy="3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 dirty="0">
                <a:solidFill>
                  <a:srgbClr val="CC0000"/>
                </a:solidFill>
              </a:rPr>
              <a:t>POST / HTTP/1.1</a:t>
            </a:r>
            <a:br>
              <a:rPr lang="en" sz="1400" dirty="0">
                <a:solidFill>
                  <a:srgbClr val="CC0000"/>
                </a:solidFill>
              </a:rPr>
            </a:br>
            <a:r>
              <a:rPr lang="en" sz="1400" dirty="0">
                <a:solidFill>
                  <a:srgbClr val="CC0000"/>
                </a:solidFill>
              </a:rPr>
              <a:t>Host: </a:t>
            </a:r>
            <a:r>
              <a:rPr lang="en" sz="1400" dirty="0" err="1">
                <a:solidFill>
                  <a:srgbClr val="CC0000"/>
                </a:solidFill>
              </a:rPr>
              <a:t>juna.praetorianlabs.com</a:t>
            </a:r>
            <a:br>
              <a:rPr lang="en" sz="1400" dirty="0">
                <a:solidFill>
                  <a:srgbClr val="CC0000"/>
                </a:solidFill>
              </a:rPr>
            </a:br>
            <a:r>
              <a:rPr lang="en" sz="1400" dirty="0">
                <a:solidFill>
                  <a:srgbClr val="CC0000"/>
                </a:solidFill>
              </a:rPr>
              <a:t>Content-Length: 65</a:t>
            </a:r>
            <a:br>
              <a:rPr lang="en" sz="1400" dirty="0">
                <a:solidFill>
                  <a:srgbClr val="CC0000"/>
                </a:solidFill>
              </a:rPr>
            </a:br>
            <a:r>
              <a:rPr lang="en" sz="1400" dirty="0">
                <a:solidFill>
                  <a:srgbClr val="CC0000"/>
                </a:solidFill>
              </a:rPr>
              <a:t>Transfer-Encoding : chunked</a:t>
            </a:r>
            <a:br>
              <a:rPr lang="en" sz="1400" dirty="0">
                <a:solidFill>
                  <a:srgbClr val="CC0000"/>
                </a:solidFill>
              </a:rPr>
            </a:br>
            <a:br>
              <a:rPr lang="en" sz="1400" dirty="0">
                <a:solidFill>
                  <a:srgbClr val="CC0000"/>
                </a:solidFill>
              </a:rPr>
            </a:br>
            <a:r>
              <a:rPr lang="en" sz="1400" dirty="0">
                <a:solidFill>
                  <a:srgbClr val="CC0000"/>
                </a:solidFill>
              </a:rPr>
              <a:t>0</a:t>
            </a:r>
            <a:br>
              <a:rPr lang="en" sz="1400" dirty="0">
                <a:solidFill>
                  <a:srgbClr val="CC0000"/>
                </a:solidFill>
              </a:rPr>
            </a:br>
            <a:br>
              <a:rPr lang="en" sz="1400" dirty="0">
                <a:solidFill>
                  <a:srgbClr val="CC0000"/>
                </a:solidFill>
              </a:rPr>
            </a:br>
            <a:r>
              <a:rPr lang="en" sz="1400" dirty="0">
                <a:solidFill>
                  <a:srgbClr val="CC0000"/>
                </a:solidFill>
              </a:rPr>
              <a:t>POST / HTTP/1.1</a:t>
            </a:r>
            <a:br>
              <a:rPr lang="en" sz="1400" dirty="0">
                <a:solidFill>
                  <a:srgbClr val="CC0000"/>
                </a:solidFill>
              </a:rPr>
            </a:br>
            <a:r>
              <a:rPr lang="en" sz="1400" dirty="0">
                <a:solidFill>
                  <a:srgbClr val="CC0000"/>
                </a:solidFill>
              </a:rPr>
              <a:t>Host: </a:t>
            </a:r>
            <a:r>
              <a:rPr lang="en" sz="1400" dirty="0" err="1">
                <a:solidFill>
                  <a:srgbClr val="CC0000"/>
                </a:solidFill>
              </a:rPr>
              <a:t>attacker.com</a:t>
            </a:r>
            <a:br>
              <a:rPr lang="en" sz="1400" dirty="0">
                <a:solidFill>
                  <a:srgbClr val="CC0000"/>
                </a:solidFill>
              </a:rPr>
            </a:br>
            <a:r>
              <a:rPr lang="en" sz="1400" dirty="0">
                <a:solidFill>
                  <a:srgbClr val="CC0000"/>
                </a:solidFill>
              </a:rPr>
              <a:t>Content-Length: 3</a:t>
            </a:r>
            <a:br>
              <a:rPr lang="en" sz="1400" dirty="0">
                <a:solidFill>
                  <a:srgbClr val="CC0000"/>
                </a:solidFill>
              </a:rPr>
            </a:br>
            <a:br>
              <a:rPr lang="en" sz="1400" dirty="0">
                <a:solidFill>
                  <a:srgbClr val="CC0000"/>
                </a:solidFill>
              </a:rPr>
            </a:br>
            <a:r>
              <a:rPr lang="en" sz="1400" dirty="0">
                <a:solidFill>
                  <a:srgbClr val="CC0000"/>
                </a:solidFill>
              </a:rPr>
              <a:t>x=</a:t>
            </a:r>
            <a:r>
              <a:rPr lang="en" sz="1400" dirty="0">
                <a:solidFill>
                  <a:srgbClr val="6AA84F"/>
                </a:solidFill>
              </a:rPr>
              <a:t>GET /.well-known/acme-challenge/&lt;TOKEN&gt; HTTP/1.1</a:t>
            </a:r>
            <a:br>
              <a:rPr lang="en" sz="1400" dirty="0">
                <a:solidFill>
                  <a:srgbClr val="6AA84F"/>
                </a:solidFill>
              </a:rPr>
            </a:br>
            <a:r>
              <a:rPr lang="en" sz="1400" dirty="0">
                <a:solidFill>
                  <a:srgbClr val="6AA84F"/>
                </a:solidFill>
              </a:rPr>
              <a:t>User-Agent: Mozilla/5.0 (compatible; Let's Encrypt validation server; +https://</a:t>
            </a:r>
            <a:r>
              <a:rPr lang="en" sz="1400" dirty="0" err="1">
                <a:solidFill>
                  <a:srgbClr val="6AA84F"/>
                </a:solidFill>
              </a:rPr>
              <a:t>www.letsencrypt.org</a:t>
            </a:r>
            <a:r>
              <a:rPr lang="en" sz="1400" dirty="0">
                <a:solidFill>
                  <a:srgbClr val="6AA84F"/>
                </a:solidFill>
              </a:rPr>
              <a:t>)</a:t>
            </a:r>
            <a:br>
              <a:rPr lang="en" sz="1400" dirty="0">
                <a:solidFill>
                  <a:srgbClr val="6AA84F"/>
                </a:solidFill>
              </a:rPr>
            </a:br>
            <a:r>
              <a:rPr lang="en" sz="1400" dirty="0">
                <a:solidFill>
                  <a:srgbClr val="6AA84F"/>
                </a:solidFill>
              </a:rPr>
              <a:t>...</a:t>
            </a:r>
            <a:br>
              <a:rPr lang="en" sz="1400" dirty="0"/>
            </a:br>
            <a:endParaRPr sz="1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1"/>
          <p:cNvSpPr txBox="1">
            <a:spLocks noGrp="1"/>
          </p:cNvSpPr>
          <p:nvPr>
            <p:ph type="title"/>
          </p:nvPr>
        </p:nvSpPr>
        <p:spPr>
          <a:xfrm>
            <a:off x="477143" y="229642"/>
            <a:ext cx="8189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SemiBold"/>
              <a:buNone/>
            </a:pPr>
            <a:r>
              <a:rPr lang="en"/>
              <a:t>ACME HTTP-01 Challenge: Redirect Response</a:t>
            </a:r>
            <a:endParaRPr/>
          </a:p>
        </p:txBody>
      </p:sp>
      <p:sp>
        <p:nvSpPr>
          <p:cNvPr id="481" name="Google Shape;481;p71"/>
          <p:cNvSpPr txBox="1">
            <a:spLocks noGrp="1"/>
          </p:cNvSpPr>
          <p:nvPr>
            <p:ph type="sldNum" idx="12"/>
          </p:nvPr>
        </p:nvSpPr>
        <p:spPr>
          <a:xfrm>
            <a:off x="499546" y="4656171"/>
            <a:ext cx="112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800"/>
              <a:buFont typeface="Open Sans"/>
              <a:buNone/>
            </a:pPr>
            <a:fld id="{00000000-1234-1234-1234-123412341234}" type="slidenum">
              <a:rPr lang="en" sz="500" cap="none">
                <a:solidFill>
                  <a:srgbClr val="A6AAA9"/>
                </a:solidFill>
              </a:rPr>
              <a:t>31</a:t>
            </a:fld>
            <a:endParaRPr sz="500"/>
          </a:p>
        </p:txBody>
      </p:sp>
      <p:sp>
        <p:nvSpPr>
          <p:cNvPr id="482" name="Google Shape;482;p71"/>
          <p:cNvSpPr txBox="1">
            <a:spLocks noGrp="1"/>
          </p:cNvSpPr>
          <p:nvPr>
            <p:ph type="body" idx="1"/>
          </p:nvPr>
        </p:nvSpPr>
        <p:spPr>
          <a:xfrm>
            <a:off x="454754" y="1600058"/>
            <a:ext cx="8189700" cy="3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3C78D8"/>
                </a:solidFill>
              </a:rPr>
              <a:t>HTTP/1.1 301 Moved Permanently</a:t>
            </a:r>
            <a:br>
              <a:rPr lang="en" sz="1400" dirty="0">
                <a:solidFill>
                  <a:srgbClr val="3C78D8"/>
                </a:solidFill>
              </a:rPr>
            </a:br>
            <a:r>
              <a:rPr lang="en" sz="1400" dirty="0">
                <a:solidFill>
                  <a:srgbClr val="3C78D8"/>
                </a:solidFill>
              </a:rPr>
              <a:t>Location: https://</a:t>
            </a:r>
            <a:r>
              <a:rPr lang="en" sz="1400" dirty="0" err="1">
                <a:solidFill>
                  <a:srgbClr val="3C78D8"/>
                </a:solidFill>
              </a:rPr>
              <a:t>attacker.com</a:t>
            </a:r>
            <a:br>
              <a:rPr lang="en" sz="1400" dirty="0">
                <a:solidFill>
                  <a:srgbClr val="3C78D8"/>
                </a:solidFill>
              </a:rPr>
            </a:br>
            <a:r>
              <a:rPr lang="en" sz="1400" dirty="0">
                <a:solidFill>
                  <a:srgbClr val="3C78D8"/>
                </a:solidFill>
              </a:rPr>
              <a:t>Date: Sun, 22 Sep 2019 03:44:18 GMT</a:t>
            </a:r>
            <a:br>
              <a:rPr lang="en" sz="1400" dirty="0">
                <a:solidFill>
                  <a:srgbClr val="3C78D8"/>
                </a:solidFill>
              </a:rPr>
            </a:br>
            <a:r>
              <a:rPr lang="en" sz="1400" dirty="0">
                <a:solidFill>
                  <a:srgbClr val="3C78D8"/>
                </a:solidFill>
              </a:rPr>
              <a:t>Content-Length: 0</a:t>
            </a:r>
            <a:br>
              <a:rPr lang="en" sz="1400" dirty="0">
                <a:solidFill>
                  <a:srgbClr val="3C78D8"/>
                </a:solidFill>
              </a:rPr>
            </a:br>
            <a:r>
              <a:rPr lang="en" sz="1400" dirty="0">
                <a:solidFill>
                  <a:srgbClr val="3C78D8"/>
                </a:solidFill>
              </a:rPr>
              <a:t>Content-Type: text/plain; charset=utf-8</a:t>
            </a:r>
            <a:endParaRPr sz="1400" dirty="0">
              <a:solidFill>
                <a:srgbClr val="3C78D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400" dirty="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>
            <a:spLocks noGrp="1"/>
          </p:cNvSpPr>
          <p:nvPr>
            <p:ph type="title" idx="4294967295"/>
          </p:nvPr>
        </p:nvSpPr>
        <p:spPr>
          <a:xfrm>
            <a:off x="477143" y="229642"/>
            <a:ext cx="8189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SemiBold"/>
              <a:buNone/>
            </a:pPr>
            <a:r>
              <a:rPr lang="en"/>
              <a:t>ACME HTTP-01 Challenge: Certbot</a:t>
            </a:r>
            <a:endParaRPr/>
          </a:p>
        </p:txBody>
      </p:sp>
      <p:cxnSp>
        <p:nvCxnSpPr>
          <p:cNvPr id="488" name="Google Shape;488;p72"/>
          <p:cNvCxnSpPr/>
          <p:nvPr/>
        </p:nvCxnSpPr>
        <p:spPr>
          <a:xfrm>
            <a:off x="-4166" y="755009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DCDEE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72"/>
          <p:cNvCxnSpPr/>
          <p:nvPr/>
        </p:nvCxnSpPr>
        <p:spPr>
          <a:xfrm>
            <a:off x="-4166" y="757391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DCDEE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0" name="Google Shape;49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63" y="879292"/>
            <a:ext cx="8222123" cy="4130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3"/>
          <p:cNvSpPr txBox="1">
            <a:spLocks noGrp="1"/>
          </p:cNvSpPr>
          <p:nvPr>
            <p:ph type="title" idx="4294967295"/>
          </p:nvPr>
        </p:nvSpPr>
        <p:spPr>
          <a:xfrm>
            <a:off x="477143" y="229642"/>
            <a:ext cx="8189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SemiBold"/>
              <a:buNone/>
            </a:pPr>
            <a:r>
              <a:rPr lang="en"/>
              <a:t>ACME HTTP-01 Challenge: Redirect</a:t>
            </a:r>
            <a:endParaRPr/>
          </a:p>
        </p:txBody>
      </p:sp>
      <p:cxnSp>
        <p:nvCxnSpPr>
          <p:cNvPr id="496" name="Google Shape;496;p73"/>
          <p:cNvCxnSpPr/>
          <p:nvPr/>
        </p:nvCxnSpPr>
        <p:spPr>
          <a:xfrm>
            <a:off x="-4166" y="755009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DCDEE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73"/>
          <p:cNvCxnSpPr/>
          <p:nvPr/>
        </p:nvCxnSpPr>
        <p:spPr>
          <a:xfrm>
            <a:off x="-4166" y="757391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DCDEE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8" name="Google Shape;49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188" y="860242"/>
            <a:ext cx="5661616" cy="4130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4"/>
          <p:cNvSpPr txBox="1">
            <a:spLocks noGrp="1"/>
          </p:cNvSpPr>
          <p:nvPr>
            <p:ph type="title" idx="4294967295"/>
          </p:nvPr>
        </p:nvSpPr>
        <p:spPr>
          <a:xfrm>
            <a:off x="477143" y="229642"/>
            <a:ext cx="8189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SemiBold"/>
              <a:buNone/>
            </a:pPr>
            <a:r>
              <a:rPr lang="en"/>
              <a:t>ACME HTTP-01 Challenge: Certificate!</a:t>
            </a:r>
            <a:endParaRPr/>
          </a:p>
        </p:txBody>
      </p:sp>
      <p:cxnSp>
        <p:nvCxnSpPr>
          <p:cNvPr id="504" name="Google Shape;504;p74"/>
          <p:cNvCxnSpPr/>
          <p:nvPr/>
        </p:nvCxnSpPr>
        <p:spPr>
          <a:xfrm>
            <a:off x="-4166" y="755009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DCDEE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74"/>
          <p:cNvCxnSpPr/>
          <p:nvPr/>
        </p:nvCxnSpPr>
        <p:spPr>
          <a:xfrm>
            <a:off x="-4166" y="757391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DCDEE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6" name="Google Shape;50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38" y="907867"/>
            <a:ext cx="3496822" cy="413086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7" name="Google Shape;50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459" y="907867"/>
            <a:ext cx="4839367" cy="413085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FD63A-6E5C-4010-BD6B-E713FE3ED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192" y="2178050"/>
            <a:ext cx="5415573" cy="54610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Questions?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F01DFBB-7064-564C-A114-6B53D04CA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552" y="4339793"/>
            <a:ext cx="2143522" cy="52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93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FD63A-6E5C-4010-BD6B-E713FE3ED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192" y="2178050"/>
            <a:ext cx="5415573" cy="54610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What is Request Smuggling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F01DFBB-7064-564C-A114-6B53D04CA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552" y="4339793"/>
            <a:ext cx="2143522" cy="52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4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89E5-24D9-9F44-BABE-2CBD5D247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going 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CE204-AA21-1142-92BC-B47660032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 normal HTTP 1.1 communications, it’s common for systems to send multiple requests over a single socket</a:t>
            </a:r>
          </a:p>
          <a:p>
            <a:pPr>
              <a:lnSpc>
                <a:spcPct val="150000"/>
              </a:lnSpc>
            </a:pPr>
            <a:r>
              <a:rPr lang="en-US" dirty="0"/>
              <a:t>The requests are placed back-to-back</a:t>
            </a:r>
          </a:p>
          <a:p>
            <a:pPr>
              <a:lnSpc>
                <a:spcPct val="150000"/>
              </a:lnSpc>
            </a:pPr>
            <a:r>
              <a:rPr lang="en-US" dirty="0"/>
              <a:t>The server then parses the header to figure out where they are split up</a:t>
            </a:r>
          </a:p>
        </p:txBody>
      </p:sp>
    </p:spTree>
    <p:extLst>
      <p:ext uri="{BB962C8B-B14F-4D97-AF65-F5344CB8AC3E}">
        <p14:creationId xmlns:p14="http://schemas.microsoft.com/office/powerpoint/2010/main" val="272668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89E5-24D9-9F44-BABE-2CBD5D247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going 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CE204-AA21-1142-92BC-B47660032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Modern systems are composed of multiple parts that all use HTTP</a:t>
            </a:r>
          </a:p>
          <a:p>
            <a:pPr>
              <a:lnSpc>
                <a:spcPct val="150000"/>
              </a:lnSpc>
            </a:pPr>
            <a:r>
              <a:rPr lang="en-US" dirty="0"/>
              <a:t>These systems take requests from multiple different users and route them over the same TCP connection</a:t>
            </a:r>
          </a:p>
          <a:p>
            <a:pPr>
              <a:lnSpc>
                <a:spcPct val="150000"/>
              </a:lnSpc>
            </a:pPr>
            <a:r>
              <a:rPr lang="en-US" dirty="0"/>
              <a:t>Because there are different people it becomes very important that the front-end and back-end servers agree where to parse requests</a:t>
            </a:r>
          </a:p>
        </p:txBody>
      </p:sp>
    </p:spTree>
    <p:extLst>
      <p:ext uri="{BB962C8B-B14F-4D97-AF65-F5344CB8AC3E}">
        <p14:creationId xmlns:p14="http://schemas.microsoft.com/office/powerpoint/2010/main" val="3250883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89E5-24D9-9F44-BABE-2CBD5D247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Normal flow</a:t>
            </a:r>
          </a:p>
        </p:txBody>
      </p:sp>
      <p:pic>
        <p:nvPicPr>
          <p:cNvPr id="6" name="Google Shape;180;p29">
            <a:extLst>
              <a:ext uri="{FF2B5EF4-FFF2-40B4-BE49-F238E27FC236}">
                <a16:creationId xmlns:a16="http://schemas.microsoft.com/office/drawing/2014/main" id="{AFCBBC8E-45BC-5045-BA20-21A408AC1EB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40193"/>
            <a:ext cx="9144000" cy="2463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1899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89E5-24D9-9F44-BABE-2CBD5D247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Smuggling attack</a:t>
            </a:r>
          </a:p>
        </p:txBody>
      </p:sp>
      <p:pic>
        <p:nvPicPr>
          <p:cNvPr id="4" name="Google Shape;186;p30">
            <a:extLst>
              <a:ext uri="{FF2B5EF4-FFF2-40B4-BE49-F238E27FC236}">
                <a16:creationId xmlns:a16="http://schemas.microsoft.com/office/drawing/2014/main" id="{8EF1DB9F-06F0-6046-ADA9-4DC70DF7285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65873"/>
            <a:ext cx="9144000" cy="2463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536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517D-D5D6-3E47-BA9A-DCA8035DD9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Smuggling attack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C0265-D279-DF42-8C62-4BFCF33F1D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2256" y="1050324"/>
            <a:ext cx="5135249" cy="31633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Under the hood, the front-end forwards the blue and orange data on to the back-end, which only reads the blue content before issuing a response. This leaves the back-end socket poisoned with the orange data. When the legitimate green request arrives, it ends up appended onto the orange content, causing an unexpected response.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51DFC25-8B91-0B40-AF36-372D0C1515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83"/>
          <a:stretch/>
        </p:blipFill>
        <p:spPr>
          <a:xfrm>
            <a:off x="6003758" y="1479984"/>
            <a:ext cx="3140242" cy="261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4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Praetorian">
      <a:dk1>
        <a:srgbClr val="868689"/>
      </a:dk1>
      <a:lt1>
        <a:srgbClr val="FFFFFF"/>
      </a:lt1>
      <a:dk2>
        <a:srgbClr val="5658EF"/>
      </a:dk2>
      <a:lt2>
        <a:srgbClr val="F4F5F4"/>
      </a:lt2>
      <a:accent1>
        <a:srgbClr val="0D0D28"/>
      </a:accent1>
      <a:accent2>
        <a:srgbClr val="5658EF"/>
      </a:accent2>
      <a:accent3>
        <a:srgbClr val="1CCCFF"/>
      </a:accent3>
      <a:accent4>
        <a:srgbClr val="86869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Praetorian">
      <a:majorFont>
        <a:latin typeface="Archivo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D0D29"/>
        </a:solidFill>
        <a:ln>
          <a:noFill/>
        </a:ln>
      </a:spPr>
      <a:bodyPr rtlCol="0" anchor="ctr"/>
      <a:lstStyle>
        <a:defPPr algn="ctr">
          <a:defRPr sz="1013" dirty="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1 Praetorian Corporate Template" id="{E2219A14-EC1A-AD43-86DA-27D2BDF65C1B}" vid="{205EBA68-6D76-BD41-8618-F4458EA250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</TotalTime>
  <Words>767</Words>
  <Application>Microsoft Macintosh PowerPoint</Application>
  <PresentationFormat>On-screen Show (16:9)</PresentationFormat>
  <Paragraphs>89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Archivo</vt:lpstr>
      <vt:lpstr>Arial</vt:lpstr>
      <vt:lpstr>Calibri</vt:lpstr>
      <vt:lpstr>Open Sans</vt:lpstr>
      <vt:lpstr>Open Sans SemiBold</vt:lpstr>
      <vt:lpstr>Roboto</vt:lpstr>
      <vt:lpstr>Office Theme</vt:lpstr>
      <vt:lpstr>PowerPoint Presentation</vt:lpstr>
      <vt:lpstr>HTTP Request Smuggling</vt:lpstr>
      <vt:lpstr>Agenda</vt:lpstr>
      <vt:lpstr>What is Request Smuggling</vt:lpstr>
      <vt:lpstr>What is going on?</vt:lpstr>
      <vt:lpstr>What is going on?</vt:lpstr>
      <vt:lpstr>Normal flow</vt:lpstr>
      <vt:lpstr>Smuggling attack</vt:lpstr>
      <vt:lpstr>Smuggling attack example</vt:lpstr>
      <vt:lpstr>PowerPoint Presentation</vt:lpstr>
      <vt:lpstr>So?</vt:lpstr>
      <vt:lpstr>Quick aside: chunked encoding </vt:lpstr>
      <vt:lpstr>Smuggling attack example 2</vt:lpstr>
      <vt:lpstr>2 Different attack types</vt:lpstr>
      <vt:lpstr>What would this do?</vt:lpstr>
      <vt:lpstr>How to find vulnerable servers</vt:lpstr>
      <vt:lpstr>Detecting</vt:lpstr>
      <vt:lpstr>Burp Extension</vt:lpstr>
      <vt:lpstr>Burp Scanner</vt:lpstr>
      <vt:lpstr>Exploiting</vt:lpstr>
      <vt:lpstr>Burp Extension</vt:lpstr>
      <vt:lpstr>Attack Goals</vt:lpstr>
      <vt:lpstr>Proof-of-concept: ACME challenge</vt:lpstr>
      <vt:lpstr>ACME HTTP-01 Challenge</vt:lpstr>
      <vt:lpstr>ACME HTTP-01 Challenge</vt:lpstr>
      <vt:lpstr>ACME HTTP-01 Challenge: Idea</vt:lpstr>
      <vt:lpstr>Forcing a Redirect</vt:lpstr>
      <vt:lpstr>Pritunl: Redirect Request</vt:lpstr>
      <vt:lpstr>Pritunl: Redirect Response</vt:lpstr>
      <vt:lpstr>ACME HTTP-01 Challenge: Redirect Request</vt:lpstr>
      <vt:lpstr>ACME HTTP-01 Challenge: Redirect Response</vt:lpstr>
      <vt:lpstr>ACME HTTP-01 Challenge: Certbot</vt:lpstr>
      <vt:lpstr>ACME HTTP-01 Challenge: Redirect</vt:lpstr>
      <vt:lpstr>ACME HTTP-01 Challenge: Certificate!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Fisher</dc:creator>
  <cp:lastModifiedBy>Jonathan Fisher</cp:lastModifiedBy>
  <cp:revision>10</cp:revision>
  <dcterms:created xsi:type="dcterms:W3CDTF">2021-03-25T20:23:31Z</dcterms:created>
  <dcterms:modified xsi:type="dcterms:W3CDTF">2021-03-25T22:36:49Z</dcterms:modified>
</cp:coreProperties>
</file>